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6"/>
  </p:notesMasterIdLst>
  <p:sldIdLst>
    <p:sldId id="270" r:id="rId3"/>
    <p:sldId id="260" r:id="rId4"/>
    <p:sldId id="261" r:id="rId5"/>
    <p:sldId id="262" r:id="rId6"/>
    <p:sldId id="263" r:id="rId7"/>
    <p:sldId id="266" r:id="rId8"/>
    <p:sldId id="265" r:id="rId9"/>
    <p:sldId id="271" r:id="rId10"/>
    <p:sldId id="272" r:id="rId11"/>
    <p:sldId id="275" r:id="rId12"/>
    <p:sldId id="269" r:id="rId13"/>
    <p:sldId id="273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ky123.Org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AF57C-7B17-47FD-B2E3-23B64BBDB116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EDA6A-56BB-4CB6-B7A2-7D0EECEC52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7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6FE8AB-A186-4AB2-8575-DFCBD3077F08}" type="slidenum">
              <a:rPr lang="en-US"/>
              <a:pPr/>
              <a:t>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055595-A6B0-41D9-98F9-5DEB483EDB5C}" type="slidenum">
              <a:rPr lang="en-US"/>
              <a:pPr/>
              <a:t>3</a:t>
            </a:fld>
            <a:endParaRPr 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2E4DAC-A5C4-4EF7-8305-53B5F80F4F56}" type="slidenum">
              <a:rPr lang="en-US"/>
              <a:pPr/>
              <a:t>4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7D9F28-9B37-4791-B59C-B8E8B26DFA02}" type="slidenum">
              <a:rPr lang="en-US"/>
              <a:pPr/>
              <a:t>7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A59AA-2BF6-467F-80FA-353CB9BF3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ED306-4603-48C3-9BED-9D9B23FDD7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34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818A4-0730-44D4-9698-E7C93A3401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85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7E861-745B-4B87-8349-05828643A6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35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739DA-A32A-4D69-84B4-E413839FCD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24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A5E2B-9559-498B-8793-44B54ABCF3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89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AFC65-21B8-4FF6-9050-27355B6AC8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6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3CBEA-A597-4446-AFAA-5ACF66E17B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5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DAF08-8CB7-4016-99EC-50890D0542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20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A8198-027C-42C5-98C5-5C0585720C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80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681FA-3378-4CA5-8541-F542491CF6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6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95C86-367C-4791-8782-8FBCEB76DB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82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FD68B-BDDF-4B94-A0A6-5FDC914EC4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62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0B4A9F-4C33-4B6B-A68E-D1FC3EC72EB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699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oleObject" Target="../embeddings/oleObject9.bin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04800" y="1295400"/>
            <a:ext cx="7010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endParaRPr lang="en-US" sz="2400" dirty="0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</a:pPr>
            <a:endParaRPr lang="en-US" sz="2400" dirty="0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99"/>
                </a:solidFill>
              </a:rPr>
              <a:t>   </a:t>
            </a:r>
            <a:endParaRPr lang="en-US" sz="2400" dirty="0" smtClean="0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thuân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  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5" name="Text Box 27"/>
          <p:cNvSpPr txBox="1">
            <a:spLocks noChangeArrowheads="1"/>
          </p:cNvSpPr>
          <p:nvPr/>
        </p:nvSpPr>
        <p:spPr bwMode="auto">
          <a:xfrm>
            <a:off x="4327525" y="6284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60" name="Text Box 32"/>
          <p:cNvSpPr txBox="1">
            <a:spLocks noChangeArrowheads="1"/>
          </p:cNvSpPr>
          <p:nvPr/>
        </p:nvSpPr>
        <p:spPr bwMode="auto">
          <a:xfrm>
            <a:off x="212725" y="31750"/>
            <a:ext cx="18415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b="1">
              <a:latin typeface="Tahoma" pitchFamily="34" charset="0"/>
            </a:endParaRPr>
          </a:p>
        </p:txBody>
      </p: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2514600" y="533400"/>
            <a:ext cx="457200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2" name="Text Box 38"/>
          <p:cNvSpPr txBox="1">
            <a:spLocks noChangeArrowheads="1"/>
          </p:cNvSpPr>
          <p:nvPr/>
        </p:nvSpPr>
        <p:spPr bwMode="auto">
          <a:xfrm>
            <a:off x="1127125" y="1865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279" name="Text Box 39"/>
          <p:cNvSpPr txBox="1">
            <a:spLocks noChangeArrowheads="1"/>
          </p:cNvSpPr>
          <p:nvPr/>
        </p:nvSpPr>
        <p:spPr bwMode="auto">
          <a:xfrm>
            <a:off x="457200" y="2057400"/>
            <a:ext cx="80930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y =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kx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0 )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</a:t>
            </a:r>
          </a:p>
        </p:txBody>
      </p:sp>
      <p:sp>
        <p:nvSpPr>
          <p:cNvPr id="17" name="Text Box 52"/>
          <p:cNvSpPr txBox="1">
            <a:spLocks noChangeArrowheads="1"/>
          </p:cNvSpPr>
          <p:nvPr/>
        </p:nvSpPr>
        <p:spPr bwMode="auto">
          <a:xfrm>
            <a:off x="304800" y="4267200"/>
            <a:ext cx="8534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+)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+)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73" grpId="0"/>
      <p:bldP spid="10279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95600"/>
            <a:ext cx="144780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48000"/>
            <a:ext cx="18288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76400"/>
            <a:ext cx="12858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85800"/>
            <a:ext cx="20669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62400"/>
            <a:ext cx="1752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4876800"/>
            <a:ext cx="22764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5181600"/>
            <a:ext cx="26765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2362200" y="74613"/>
            <a:ext cx="49530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6600FF"/>
                </a:solidFill>
                <a:cs typeface="Arial" pitchFamily="34" charset="0"/>
              </a:rPr>
              <a:t>Tìm hai số a, b biết chúng lần lượt tỉ lệ thuận với m, n cho trước và biết a + b = k (hoặc a – b = k).</a:t>
            </a:r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3352800" y="5988050"/>
            <a:ext cx="525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FF"/>
                </a:solidFill>
                <a:cs typeface="Arial" pitchFamily="34" charset="0"/>
              </a:rPr>
              <a:t>Tìm ba số a, b, c biết chúng lần lượt tỉ lệ thuận với m, n, t cho trước và biết a + b + c = k.</a:t>
            </a:r>
          </a:p>
        </p:txBody>
      </p:sp>
      <p:pic>
        <p:nvPicPr>
          <p:cNvPr id="8295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9480">
            <a:off x="152400" y="3465513"/>
            <a:ext cx="30480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85702">
            <a:off x="228600" y="4562475"/>
            <a:ext cx="36576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247">
            <a:off x="990600" y="1219200"/>
            <a:ext cx="30194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2958" name="Object 14"/>
          <p:cNvGraphicFramePr>
            <a:graphicFrameLocks noChangeAspect="1"/>
          </p:cNvGraphicFramePr>
          <p:nvPr/>
        </p:nvGraphicFramePr>
        <p:xfrm>
          <a:off x="4572000" y="609600"/>
          <a:ext cx="209550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Bitmap Image" r:id="rId13" imgW="1257476" imgH="676369" progId="Paint.Picture">
                  <p:embed/>
                </p:oleObj>
              </mc:Choice>
              <mc:Fallback>
                <p:oleObj name="Bitmap Image" r:id="rId13" imgW="1257476" imgH="67636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609600"/>
                        <a:ext cx="2095500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136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3" grpId="0"/>
      <p:bldP spid="829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685800" y="1524000"/>
            <a:ext cx="792480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Học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thuộc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định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nghĩa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và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tính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chất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của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đại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lượng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tỷ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lệ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thuận</a:t>
            </a:r>
            <a:endParaRPr lang="en-US" dirty="0">
              <a:solidFill>
                <a:srgbClr val="0000CC"/>
              </a:solidFill>
            </a:endParaRPr>
          </a:p>
          <a:p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+)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tỷ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+)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tỷ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+)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tâp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6, 7, 8, 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55, 56. </a:t>
            </a:r>
          </a:p>
          <a:p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+)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tỷ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2743200" y="609600"/>
            <a:ext cx="37176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600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7" descr="blumen-pflanzen111"/>
          <p:cNvPicPr>
            <a:picLocks noChangeAspect="1" noChangeArrowheads="1" noCrop="1"/>
          </p:cNvPicPr>
          <p:nvPr/>
        </p:nvPicPr>
        <p:blipFill>
          <a:blip r:embed="rId2">
            <a:lum bright="6000" contrast="6000"/>
          </a:blip>
          <a:srcRect/>
          <a:stretch>
            <a:fillRect/>
          </a:stretch>
        </p:blipFill>
        <p:spPr bwMode="auto">
          <a:xfrm>
            <a:off x="0" y="0"/>
            <a:ext cx="1397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8" descr="blumen-pflanzen111"/>
          <p:cNvPicPr>
            <a:picLocks noChangeAspect="1" noChangeArrowheads="1" noCrop="1"/>
          </p:cNvPicPr>
          <p:nvPr/>
        </p:nvPicPr>
        <p:blipFill>
          <a:blip r:embed="rId2">
            <a:lum bright="6000" contrast="6000"/>
          </a:blip>
          <a:srcRect/>
          <a:stretch>
            <a:fillRect/>
          </a:stretch>
        </p:blipFill>
        <p:spPr bwMode="auto">
          <a:xfrm>
            <a:off x="7767638" y="0"/>
            <a:ext cx="1397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229600" cy="1143000"/>
          </a:xfrm>
        </p:spPr>
        <p:txBody>
          <a:bodyPr/>
          <a:lstStyle/>
          <a:p>
            <a:r>
              <a:rPr lang="en-US" dirty="0"/>
              <a:t>  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800256"/>
            <a:ext cx="5562600" cy="1828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Giờ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tới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đây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tạm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dừng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Xin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kính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chúc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quý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thầy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cô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mạnh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khỏe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hạnh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phúc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công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!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Chúc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học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giỏi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chăm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ngoan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!  </a:t>
            </a:r>
          </a:p>
        </p:txBody>
      </p:sp>
      <p:sp>
        <p:nvSpPr>
          <p:cNvPr id="6" name="Rectangle 5"/>
          <p:cNvSpPr/>
          <p:nvPr/>
        </p:nvSpPr>
        <p:spPr>
          <a:xfrm>
            <a:off x="3295849" y="3044280"/>
            <a:ext cx="530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7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2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vi-V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7848600" cy="5181600"/>
          </a:xfrm>
        </p:spPr>
      </p:pic>
    </p:spTree>
    <p:extLst>
      <p:ext uri="{BB962C8B-B14F-4D97-AF65-F5344CB8AC3E}">
        <p14:creationId xmlns:p14="http://schemas.microsoft.com/office/powerpoint/2010/main" val="269225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7"/>
          <p:cNvSpPr txBox="1">
            <a:spLocks noChangeArrowheads="1"/>
          </p:cNvSpPr>
          <p:nvPr/>
        </p:nvSpPr>
        <p:spPr bwMode="auto">
          <a:xfrm>
            <a:off x="762000" y="1700213"/>
            <a:ext cx="2247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3399"/>
                </a:solidFill>
              </a:rPr>
              <a:t>1.  </a:t>
            </a:r>
            <a:r>
              <a:rPr lang="en-US" sz="2400" b="1" u="sng" dirty="0">
                <a:solidFill>
                  <a:srgbClr val="003399"/>
                </a:solidFill>
              </a:rPr>
              <a:t> </a:t>
            </a:r>
            <a:r>
              <a:rPr lang="en-US" sz="2400" b="1" u="sng" dirty="0" err="1">
                <a:solidFill>
                  <a:srgbClr val="003399"/>
                </a:solidFill>
              </a:rPr>
              <a:t>Bài</a:t>
            </a:r>
            <a:r>
              <a:rPr lang="en-US" sz="2400" b="1" u="sng" dirty="0">
                <a:solidFill>
                  <a:srgbClr val="003399"/>
                </a:solidFill>
              </a:rPr>
              <a:t> </a:t>
            </a:r>
            <a:r>
              <a:rPr lang="en-US" sz="2400" b="1" u="sng" dirty="0" err="1">
                <a:solidFill>
                  <a:srgbClr val="003399"/>
                </a:solidFill>
              </a:rPr>
              <a:t>toán</a:t>
            </a:r>
            <a:r>
              <a:rPr lang="en-US" sz="2400" b="1" u="sng" dirty="0">
                <a:solidFill>
                  <a:srgbClr val="003399"/>
                </a:solidFill>
              </a:rPr>
              <a:t> 1:</a:t>
            </a:r>
          </a:p>
        </p:txBody>
      </p:sp>
      <p:sp>
        <p:nvSpPr>
          <p:cNvPr id="17411" name="Text Box 8"/>
          <p:cNvSpPr txBox="1">
            <a:spLocks noChangeArrowheads="1"/>
          </p:cNvSpPr>
          <p:nvPr/>
        </p:nvSpPr>
        <p:spPr bwMode="auto">
          <a:xfrm>
            <a:off x="3276600" y="3290888"/>
            <a:ext cx="27510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4585" name="Group 7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170835752"/>
              </p:ext>
            </p:extLst>
          </p:nvPr>
        </p:nvGraphicFramePr>
        <p:xfrm>
          <a:off x="1600200" y="4038600"/>
          <a:ext cx="6726238" cy="1658939"/>
        </p:xfrm>
        <a:graphic>
          <a:graphicData uri="http://schemas.openxmlformats.org/drawingml/2006/table">
            <a:tbl>
              <a:tblPr/>
              <a:tblGrid>
                <a:gridCol w="1544638"/>
                <a:gridCol w="2590800"/>
                <a:gridCol w="2590800"/>
              </a:tblGrid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Thanh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chì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Thanh chì 2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m (gam)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V (      )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    12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     17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517650" y="5153025"/>
            <a:ext cx="1662113" cy="595313"/>
            <a:chOff x="1123" y="3726"/>
            <a:chExt cx="1047" cy="375"/>
          </a:xfrm>
        </p:grpSpPr>
        <p:sp>
          <p:nvSpPr>
            <p:cNvPr id="17454" name="Text Box 28"/>
            <p:cNvSpPr txBox="1">
              <a:spLocks noChangeArrowheads="1"/>
            </p:cNvSpPr>
            <p:nvPr/>
          </p:nvSpPr>
          <p:spPr bwMode="auto">
            <a:xfrm>
              <a:off x="1123" y="3736"/>
              <a:ext cx="104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>
                  <a:solidFill>
                    <a:srgbClr val="003399"/>
                  </a:solidFill>
                </a:rPr>
                <a:t>     cm</a:t>
              </a:r>
              <a:r>
                <a:rPr lang="en-US" sz="3200" baseline="30000">
                  <a:solidFill>
                    <a:srgbClr val="003399"/>
                  </a:solidFill>
                </a:rPr>
                <a:t>3</a:t>
              </a:r>
              <a:r>
                <a:rPr lang="en-US" sz="3200">
                  <a:solidFill>
                    <a:srgbClr val="003399"/>
                  </a:solidFill>
                </a:rPr>
                <a:t>  </a:t>
              </a:r>
            </a:p>
          </p:txBody>
        </p:sp>
        <p:sp>
          <p:nvSpPr>
            <p:cNvPr id="17455" name="Text Box 29"/>
            <p:cNvSpPr txBox="1">
              <a:spLocks noChangeArrowheads="1"/>
            </p:cNvSpPr>
            <p:nvPr/>
          </p:nvSpPr>
          <p:spPr bwMode="auto">
            <a:xfrm>
              <a:off x="1742" y="3726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 sz="2000" b="1">
                <a:solidFill>
                  <a:srgbClr val="003399"/>
                </a:solidFill>
              </a:endParaRP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4419600" y="4632325"/>
            <a:ext cx="679450" cy="579438"/>
            <a:chOff x="1238" y="2794"/>
            <a:chExt cx="428" cy="365"/>
          </a:xfrm>
        </p:grpSpPr>
        <p:sp>
          <p:nvSpPr>
            <p:cNvPr id="17452" name="Text Box 31"/>
            <p:cNvSpPr txBox="1">
              <a:spLocks noChangeArrowheads="1"/>
            </p:cNvSpPr>
            <p:nvPr/>
          </p:nvSpPr>
          <p:spPr bwMode="auto">
            <a:xfrm>
              <a:off x="1238" y="2794"/>
              <a:ext cx="32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003399"/>
                  </a:solidFill>
                </a:rPr>
                <a:t>m</a:t>
              </a:r>
            </a:p>
          </p:txBody>
        </p:sp>
        <p:sp>
          <p:nvSpPr>
            <p:cNvPr id="17453" name="Text Box 32"/>
            <p:cNvSpPr txBox="1">
              <a:spLocks noChangeArrowheads="1"/>
            </p:cNvSpPr>
            <p:nvPr/>
          </p:nvSpPr>
          <p:spPr bwMode="auto">
            <a:xfrm>
              <a:off x="1470" y="2928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3399"/>
                  </a:solidFill>
                </a:rPr>
                <a:t>1</a:t>
              </a:r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7016750" y="4572000"/>
            <a:ext cx="679450" cy="579438"/>
            <a:chOff x="1238" y="2794"/>
            <a:chExt cx="428" cy="365"/>
          </a:xfrm>
        </p:grpSpPr>
        <p:sp>
          <p:nvSpPr>
            <p:cNvPr id="17450" name="Text Box 34"/>
            <p:cNvSpPr txBox="1">
              <a:spLocks noChangeArrowheads="1"/>
            </p:cNvSpPr>
            <p:nvPr/>
          </p:nvSpPr>
          <p:spPr bwMode="auto">
            <a:xfrm>
              <a:off x="1238" y="2794"/>
              <a:ext cx="32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003399"/>
                  </a:solidFill>
                </a:rPr>
                <a:t>m</a:t>
              </a:r>
            </a:p>
          </p:txBody>
        </p:sp>
        <p:sp>
          <p:nvSpPr>
            <p:cNvPr id="17451" name="Text Box 35"/>
            <p:cNvSpPr txBox="1">
              <a:spLocks noChangeArrowheads="1"/>
            </p:cNvSpPr>
            <p:nvPr/>
          </p:nvSpPr>
          <p:spPr bwMode="auto">
            <a:xfrm>
              <a:off x="1470" y="2928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3399"/>
                  </a:solidFill>
                </a:rPr>
                <a:t>2</a:t>
              </a:r>
            </a:p>
          </p:txBody>
        </p:sp>
      </p:grpSp>
      <p:sp>
        <p:nvSpPr>
          <p:cNvPr id="64548" name="Text Box 36"/>
          <p:cNvSpPr txBox="1">
            <a:spLocks noChangeArrowheads="1"/>
          </p:cNvSpPr>
          <p:nvPr/>
        </p:nvSpPr>
        <p:spPr bwMode="auto">
          <a:xfrm>
            <a:off x="4467225" y="464820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3399"/>
                </a:solidFill>
              </a:rPr>
              <a:t>?</a:t>
            </a:r>
          </a:p>
        </p:txBody>
      </p:sp>
      <p:sp>
        <p:nvSpPr>
          <p:cNvPr id="64549" name="Text Box 37"/>
          <p:cNvSpPr txBox="1">
            <a:spLocks noChangeArrowheads="1"/>
          </p:cNvSpPr>
          <p:nvPr/>
        </p:nvSpPr>
        <p:spPr bwMode="auto">
          <a:xfrm>
            <a:off x="7086600" y="464820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3399"/>
                </a:solidFill>
              </a:rPr>
              <a:t>?</a:t>
            </a:r>
          </a:p>
        </p:txBody>
      </p:sp>
      <p:sp>
        <p:nvSpPr>
          <p:cNvPr id="17435" name="Text Box 38"/>
          <p:cNvSpPr txBox="1">
            <a:spLocks noChangeArrowheads="1"/>
          </p:cNvSpPr>
          <p:nvPr/>
        </p:nvSpPr>
        <p:spPr bwMode="auto">
          <a:xfrm>
            <a:off x="3717925" y="5980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4038600" y="5821363"/>
            <a:ext cx="4003675" cy="623887"/>
            <a:chOff x="2544" y="3667"/>
            <a:chExt cx="2522" cy="393"/>
          </a:xfrm>
        </p:grpSpPr>
        <p:grpSp>
          <p:nvGrpSpPr>
            <p:cNvPr id="6" name="Group 40"/>
            <p:cNvGrpSpPr>
              <a:grpSpLocks/>
            </p:cNvGrpSpPr>
            <p:nvPr/>
          </p:nvGrpSpPr>
          <p:grpSpPr bwMode="auto">
            <a:xfrm>
              <a:off x="2544" y="3667"/>
              <a:ext cx="428" cy="365"/>
              <a:chOff x="1238" y="2794"/>
              <a:chExt cx="428" cy="365"/>
            </a:xfrm>
          </p:grpSpPr>
          <p:sp>
            <p:nvSpPr>
              <p:cNvPr id="17448" name="Text Box 41"/>
              <p:cNvSpPr txBox="1">
                <a:spLocks noChangeArrowheads="1"/>
              </p:cNvSpPr>
              <p:nvPr/>
            </p:nvSpPr>
            <p:spPr bwMode="auto">
              <a:xfrm>
                <a:off x="1238" y="2794"/>
                <a:ext cx="329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>
                    <a:solidFill>
                      <a:srgbClr val="003399"/>
                    </a:solidFill>
                  </a:rPr>
                  <a:t>m</a:t>
                </a:r>
              </a:p>
            </p:txBody>
          </p:sp>
          <p:sp>
            <p:nvSpPr>
              <p:cNvPr id="17449" name="Text Box 42"/>
              <p:cNvSpPr txBox="1">
                <a:spLocks noChangeArrowheads="1"/>
              </p:cNvSpPr>
              <p:nvPr/>
            </p:nvSpPr>
            <p:spPr bwMode="auto">
              <a:xfrm>
                <a:off x="1470" y="2928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3399"/>
                    </a:solidFill>
                  </a:rPr>
                  <a:t>2</a:t>
                </a:r>
              </a:p>
            </p:txBody>
          </p:sp>
        </p:grpSp>
        <p:grpSp>
          <p:nvGrpSpPr>
            <p:cNvPr id="7" name="Group 43"/>
            <p:cNvGrpSpPr>
              <a:grpSpLocks/>
            </p:cNvGrpSpPr>
            <p:nvPr/>
          </p:nvGrpSpPr>
          <p:grpSpPr bwMode="auto">
            <a:xfrm>
              <a:off x="3220" y="3667"/>
              <a:ext cx="428" cy="365"/>
              <a:chOff x="1238" y="2794"/>
              <a:chExt cx="428" cy="365"/>
            </a:xfrm>
          </p:grpSpPr>
          <p:sp>
            <p:nvSpPr>
              <p:cNvPr id="17446" name="Text Box 44"/>
              <p:cNvSpPr txBox="1">
                <a:spLocks noChangeArrowheads="1"/>
              </p:cNvSpPr>
              <p:nvPr/>
            </p:nvSpPr>
            <p:spPr bwMode="auto">
              <a:xfrm>
                <a:off x="1238" y="2794"/>
                <a:ext cx="329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solidFill>
                      <a:srgbClr val="003399"/>
                    </a:solidFill>
                  </a:rPr>
                  <a:t>m</a:t>
                </a:r>
              </a:p>
            </p:txBody>
          </p:sp>
          <p:sp>
            <p:nvSpPr>
              <p:cNvPr id="17447" name="Text Box 45"/>
              <p:cNvSpPr txBox="1">
                <a:spLocks noChangeArrowheads="1"/>
              </p:cNvSpPr>
              <p:nvPr/>
            </p:nvSpPr>
            <p:spPr bwMode="auto">
              <a:xfrm>
                <a:off x="1470" y="2928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3399"/>
                    </a:solidFill>
                  </a:rPr>
                  <a:t>1</a:t>
                </a:r>
              </a:p>
            </p:txBody>
          </p:sp>
        </p:grpSp>
        <p:sp>
          <p:nvSpPr>
            <p:cNvPr id="17442" name="Line 46"/>
            <p:cNvSpPr>
              <a:spLocks noChangeShapeType="1"/>
            </p:cNvSpPr>
            <p:nvPr/>
          </p:nvSpPr>
          <p:spPr bwMode="auto">
            <a:xfrm>
              <a:off x="2996" y="3888"/>
              <a:ext cx="19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" name="Line 47"/>
            <p:cNvSpPr>
              <a:spLocks noChangeShapeType="1"/>
            </p:cNvSpPr>
            <p:nvPr/>
          </p:nvSpPr>
          <p:spPr bwMode="auto">
            <a:xfrm>
              <a:off x="3792" y="3916"/>
              <a:ext cx="19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" name="Line 48"/>
            <p:cNvSpPr>
              <a:spLocks noChangeShapeType="1"/>
            </p:cNvSpPr>
            <p:nvPr/>
          </p:nvSpPr>
          <p:spPr bwMode="auto">
            <a:xfrm>
              <a:off x="3792" y="3830"/>
              <a:ext cx="19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" name="Text Box 49"/>
            <p:cNvSpPr txBox="1">
              <a:spLocks noChangeArrowheads="1"/>
            </p:cNvSpPr>
            <p:nvPr/>
          </p:nvSpPr>
          <p:spPr bwMode="auto">
            <a:xfrm>
              <a:off x="4070" y="3695"/>
              <a:ext cx="99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rgbClr val="003399"/>
                  </a:solidFill>
                </a:rPr>
                <a:t>56,5 (g)</a:t>
              </a:r>
            </a:p>
          </p:txBody>
        </p:sp>
      </p:grpSp>
      <p:sp>
        <p:nvSpPr>
          <p:cNvPr id="64586" name="Text Box 74"/>
          <p:cNvSpPr txBox="1">
            <a:spLocks noChangeArrowheads="1"/>
          </p:cNvSpPr>
          <p:nvPr/>
        </p:nvSpPr>
        <p:spPr bwMode="auto">
          <a:xfrm>
            <a:off x="1347788" y="59309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Theo </a:t>
            </a:r>
            <a:r>
              <a:rPr lang="en-US" sz="2400" b="1" dirty="0" err="1"/>
              <a:t>đề</a:t>
            </a:r>
            <a:r>
              <a:rPr lang="en-US" sz="2400" b="1" dirty="0"/>
              <a:t> </a:t>
            </a:r>
            <a:r>
              <a:rPr lang="en-US" sz="2400" b="1" dirty="0" err="1"/>
              <a:t>bài</a:t>
            </a:r>
            <a:r>
              <a:rPr lang="en-US" sz="2400" b="1" dirty="0"/>
              <a:t> ta </a:t>
            </a:r>
            <a:r>
              <a:rPr lang="en-US" sz="2400" b="1" dirty="0" err="1"/>
              <a:t>có</a:t>
            </a:r>
            <a:r>
              <a:rPr lang="en-US" sz="2400" b="1" dirty="0">
                <a:solidFill>
                  <a:schemeClr val="bg2"/>
                </a:solidFill>
              </a:rPr>
              <a:t>:</a:t>
            </a:r>
            <a:r>
              <a:rPr lang="en-US" b="1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64588" name="Text Box 76"/>
          <p:cNvSpPr txBox="1">
            <a:spLocks noChangeArrowheads="1"/>
          </p:cNvSpPr>
          <p:nvPr/>
        </p:nvSpPr>
        <p:spPr bwMode="auto">
          <a:xfrm>
            <a:off x="990600" y="2133600"/>
            <a:ext cx="77724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12cm</a:t>
            </a:r>
            <a:r>
              <a:rPr lang="en-US" sz="24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17cm</a:t>
            </a:r>
            <a:r>
              <a:rPr lang="en-US" sz="24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56,5 g</a:t>
            </a: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228600" y="457200"/>
            <a:ext cx="8763000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24: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u="sng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MỘT SỐ BÀI TOÁN VỀ ĐẠI LƯỢNG TỈ LỆ THUẬN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4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64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6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64548" grpId="0"/>
      <p:bldP spid="64548" grpId="1"/>
      <p:bldP spid="64549" grpId="0"/>
      <p:bldP spid="64549" grpId="1"/>
      <p:bldP spid="64586" grpId="0"/>
      <p:bldP spid="64588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819400" y="2614613"/>
            <a:ext cx="632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</a:rPr>
              <a:t>Thanh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nặng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thanh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</a:rPr>
              <a:t>  56,5 g </a:t>
            </a:r>
            <a:r>
              <a:rPr lang="en-US" sz="2400" dirty="0" err="1">
                <a:latin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</a:rPr>
              <a:t>:</a:t>
            </a:r>
          </a:p>
        </p:txBody>
      </p:sp>
      <p:sp>
        <p:nvSpPr>
          <p:cNvPr id="1029" name="AutoShape 3"/>
          <p:cNvSpPr>
            <a:spLocks noChangeArrowheads="1"/>
          </p:cNvSpPr>
          <p:nvPr/>
        </p:nvSpPr>
        <p:spPr bwMode="auto">
          <a:xfrm>
            <a:off x="0" y="457200"/>
            <a:ext cx="2590800" cy="6400800"/>
          </a:xfrm>
          <a:prstGeom prst="flowChartProcess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AutoShape 4"/>
          <p:cNvSpPr>
            <a:spLocks noChangeArrowheads="1"/>
          </p:cNvSpPr>
          <p:nvPr/>
        </p:nvSpPr>
        <p:spPr bwMode="auto">
          <a:xfrm>
            <a:off x="0" y="-152400"/>
            <a:ext cx="9144000" cy="762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200">
              <a:solidFill>
                <a:srgbClr val="FFFF99"/>
              </a:solidFill>
            </a:endParaRPr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0" y="31083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3" name="Rectangle 7"/>
          <p:cNvSpPr>
            <a:spLocks noChangeArrowheads="1"/>
          </p:cNvSpPr>
          <p:nvPr/>
        </p:nvSpPr>
        <p:spPr bwMode="auto">
          <a:xfrm>
            <a:off x="6934200" y="3519488"/>
            <a:ext cx="15240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600">
                <a:latin typeface="VNI-Times" pitchFamily="2" charset="0"/>
                <a:cs typeface="Times New Roman" pitchFamily="18" charset="0"/>
              </a:rPr>
              <a:t>   </a:t>
            </a:r>
            <a:endParaRPr lang="en-US" sz="2400"/>
          </a:p>
        </p:txBody>
      </p:sp>
      <p:sp>
        <p:nvSpPr>
          <p:cNvPr id="1034" name="Rectangle 8"/>
          <p:cNvSpPr>
            <a:spLocks noChangeArrowheads="1"/>
          </p:cNvSpPr>
          <p:nvPr/>
        </p:nvSpPr>
        <p:spPr bwMode="auto">
          <a:xfrm>
            <a:off x="6934200" y="3541713"/>
            <a:ext cx="15240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>
                <a:latin typeface="VNI-Times" pitchFamily="2" charset="0"/>
                <a:cs typeface="Times New Roman" pitchFamily="18" charset="0"/>
              </a:rPr>
              <a:t>   </a:t>
            </a:r>
            <a:endParaRPr lang="en-US"/>
          </a:p>
        </p:txBody>
      </p:sp>
      <p:sp>
        <p:nvSpPr>
          <p:cNvPr id="1035" name="Rectangle 9"/>
          <p:cNvSpPr>
            <a:spLocks noChangeArrowheads="1"/>
          </p:cNvSpPr>
          <p:nvPr/>
        </p:nvSpPr>
        <p:spPr bwMode="auto">
          <a:xfrm>
            <a:off x="0" y="31083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6" name="Rectangle 10"/>
          <p:cNvSpPr>
            <a:spLocks noChangeArrowheads="1"/>
          </p:cNvSpPr>
          <p:nvPr/>
        </p:nvSpPr>
        <p:spPr bwMode="auto">
          <a:xfrm>
            <a:off x="7391400" y="2943225"/>
            <a:ext cx="1219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>
                <a:latin typeface="VNI-Times" pitchFamily="2" charset="0"/>
                <a:cs typeface="Times New Roman" pitchFamily="18" charset="0"/>
              </a:rPr>
              <a:t>   </a:t>
            </a:r>
            <a:endParaRPr lang="en-US" sz="2000"/>
          </a:p>
        </p:txBody>
      </p:sp>
      <p:sp>
        <p:nvSpPr>
          <p:cNvPr id="103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8" name="Rectangle 12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0"/>
            <a:ext cx="9372600" cy="461963"/>
            <a:chOff x="0" y="0"/>
            <a:chExt cx="5904" cy="291"/>
          </a:xfrm>
        </p:grpSpPr>
        <p:sp>
          <p:nvSpPr>
            <p:cNvPr id="1052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53" name="Text Box 16"/>
            <p:cNvSpPr txBox="1">
              <a:spLocks noChangeArrowheads="1"/>
            </p:cNvSpPr>
            <p:nvPr/>
          </p:nvSpPr>
          <p:spPr bwMode="auto">
            <a:xfrm>
              <a:off x="48" y="0"/>
              <a:ext cx="585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2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24: 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MỘT SỐ BÀI TOÁN VỀ ĐẠI LƯỢNG TỈ LỆ THUẬN</a:t>
              </a:r>
              <a:endPara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0" y="4572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u="sng">
                <a:solidFill>
                  <a:srgbClr val="0000CC"/>
                </a:solidFill>
                <a:latin typeface="Times New Roman" pitchFamily="18" charset="0"/>
              </a:rPr>
              <a:t>1. Bài toán 1</a:t>
            </a:r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4876800" y="4191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u="sng">
                <a:solidFill>
                  <a:srgbClr val="FF0066"/>
                </a:solidFill>
                <a:latin typeface="Times New Roman" pitchFamily="18" charset="0"/>
              </a:rPr>
              <a:t>Giải</a:t>
            </a:r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2743200" y="762000"/>
            <a:ext cx="6400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thanh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chì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</a:rPr>
              <a:t> lượt </a:t>
            </a:r>
            <a:r>
              <a:rPr lang="en-US" sz="2400" dirty="0" err="1">
                <a:latin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m</a:t>
            </a:r>
            <a:r>
              <a:rPr lang="en-US" sz="2400" baseline="-25000" dirty="0" smtClean="0">
                <a:latin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</a:rPr>
              <a:t>gam</a:t>
            </a:r>
            <a:r>
              <a:rPr lang="en-US" sz="2400" dirty="0" smtClean="0">
                <a:latin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</a:rPr>
              <a:t> m</a:t>
            </a:r>
            <a:r>
              <a:rPr lang="en-US" sz="2400" baseline="-25000" dirty="0">
                <a:latin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</a:rPr>
              <a:t>gam</a:t>
            </a:r>
            <a:r>
              <a:rPr lang="en-US" sz="2400" dirty="0" smtClean="0">
                <a:latin typeface="Times New Roman" pitchFamily="18" charset="0"/>
              </a:rPr>
              <a:t>). </a:t>
            </a:r>
            <a:r>
              <a:rPr lang="en-US" sz="2400" dirty="0">
                <a:latin typeface="Times New Roman" pitchFamily="18" charset="0"/>
              </a:rPr>
              <a:t>( m</a:t>
            </a:r>
            <a:r>
              <a:rPr lang="en-US" sz="2400" baseline="-25000" dirty="0">
                <a:latin typeface="Times New Roman" pitchFamily="18" charset="0"/>
              </a:rPr>
              <a:t>1 </a:t>
            </a:r>
            <a:r>
              <a:rPr lang="en-US" sz="2400" dirty="0">
                <a:latin typeface="Times New Roman" pitchFamily="18" charset="0"/>
              </a:rPr>
              <a:t>, m</a:t>
            </a:r>
            <a:r>
              <a:rPr lang="en-US" sz="2400" baseline="-25000" dirty="0">
                <a:latin typeface="Times New Roman" pitchFamily="18" charset="0"/>
              </a:rPr>
              <a:t>2 </a:t>
            </a:r>
            <a:r>
              <a:rPr lang="en-US" sz="2400" dirty="0">
                <a:latin typeface="Times New Roman" pitchFamily="18" charset="0"/>
              </a:rPr>
              <a:t>&gt; 0)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Do </a:t>
            </a:r>
            <a:r>
              <a:rPr lang="en-US" sz="2400" dirty="0" err="1">
                <a:latin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lượng</a:t>
            </a:r>
            <a:r>
              <a:rPr lang="en-US" sz="2400" b="1" i="1" dirty="0"/>
              <a:t> </a:t>
            </a:r>
            <a:r>
              <a:rPr lang="en-US" sz="2400" dirty="0" err="1">
                <a:latin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lệ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thuận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</a:rPr>
              <a:t>:</a:t>
            </a:r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2819400" y="3392488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Theo </a:t>
            </a:r>
            <a:r>
              <a:rPr lang="en-US" sz="2400" dirty="0" err="1">
                <a:latin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dãy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</a:rPr>
              <a:t>:</a:t>
            </a:r>
          </a:p>
        </p:txBody>
      </p:sp>
      <p:sp>
        <p:nvSpPr>
          <p:cNvPr id="45077" name="Text Box 21"/>
          <p:cNvSpPr txBox="1">
            <a:spLocks noChangeArrowheads="1"/>
          </p:cNvSpPr>
          <p:nvPr/>
        </p:nvSpPr>
        <p:spPr bwMode="auto">
          <a:xfrm>
            <a:off x="4114800" y="2971800"/>
            <a:ext cx="2743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m</a:t>
            </a:r>
            <a:r>
              <a:rPr lang="en-US" sz="2400" baseline="-25000" dirty="0">
                <a:latin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</a:rPr>
              <a:t> - m</a:t>
            </a:r>
            <a:r>
              <a:rPr lang="en-US" sz="2400" baseline="-25000" dirty="0">
                <a:latin typeface="Times New Roman" pitchFamily="18" charset="0"/>
              </a:rPr>
              <a:t>1</a:t>
            </a:r>
            <a:r>
              <a:rPr lang="en-US" sz="2400" dirty="0">
                <a:latin typeface="Times New Roman" pitchFamily="18" charset="0"/>
              </a:rPr>
              <a:t> = 56,5</a:t>
            </a:r>
          </a:p>
        </p:txBody>
      </p:sp>
      <p:graphicFrame>
        <p:nvGraphicFramePr>
          <p:cNvPr id="45078" name="Object 22"/>
          <p:cNvGraphicFramePr>
            <a:graphicFrameLocks noChangeAspect="1"/>
          </p:cNvGraphicFramePr>
          <p:nvPr/>
        </p:nvGraphicFramePr>
        <p:xfrm>
          <a:off x="3200400" y="3886200"/>
          <a:ext cx="525780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Equation" r:id="rId4" imgW="2197080" imgH="393480" progId="">
                  <p:embed/>
                </p:oleObj>
              </mc:Choice>
              <mc:Fallback>
                <p:oleObj name="Equation" r:id="rId4" imgW="2197080" imgH="393480" progId="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886200"/>
                        <a:ext cx="5257800" cy="757238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79" name="Object 23"/>
          <p:cNvGraphicFramePr>
            <a:graphicFrameLocks noChangeAspect="1"/>
          </p:cNvGraphicFramePr>
          <p:nvPr/>
        </p:nvGraphicFramePr>
        <p:xfrm>
          <a:off x="6259513" y="1976438"/>
          <a:ext cx="1214437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Equation" r:id="rId6" imgW="622080" imgH="393480" progId="">
                  <p:embed/>
                </p:oleObj>
              </mc:Choice>
              <mc:Fallback>
                <p:oleObj name="Equation" r:id="rId6" imgW="622080" imgH="393480" progId="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9513" y="1976438"/>
                        <a:ext cx="1214437" cy="766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82" name="Text Box 26"/>
          <p:cNvSpPr txBox="1">
            <a:spLocks noChangeArrowheads="1"/>
          </p:cNvSpPr>
          <p:nvPr/>
        </p:nvSpPr>
        <p:spPr bwMode="auto">
          <a:xfrm>
            <a:off x="2606675" y="5538788"/>
            <a:ext cx="62325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thanh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chì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lần</a:t>
            </a:r>
            <a:r>
              <a:rPr lang="en-US" sz="2400" dirty="0" smtClean="0">
                <a:latin typeface="Times New Roman" pitchFamily="18" charset="0"/>
              </a:rPr>
              <a:t> lượt </a:t>
            </a:r>
            <a:r>
              <a:rPr lang="en-US" sz="2400" dirty="0" err="1" smtClean="0">
                <a:latin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</a:rPr>
              <a:t>  135,6g  = 0,1356 kg </a:t>
            </a:r>
            <a:r>
              <a:rPr lang="en-US" sz="2400" dirty="0" err="1">
                <a:latin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192,1g = 0,1921kg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3429000" y="4675188"/>
            <a:ext cx="44958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400" dirty="0" err="1">
                <a:latin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: m</a:t>
            </a:r>
            <a:r>
              <a:rPr lang="en-US" sz="2400" baseline="-3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12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.11,3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135,6 </a:t>
            </a:r>
            <a:endParaRPr lang="en-US" sz="2400" dirty="0">
              <a:latin typeface="Times New Roman" pitchFamily="18" charset="0"/>
            </a:endParaRPr>
          </a:p>
          <a:p>
            <a:pPr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m</a:t>
            </a:r>
            <a:r>
              <a:rPr lang="en-US" sz="2400" baseline="-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17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.11,3 = 192,1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84" name="Text Box 28"/>
          <p:cNvSpPr txBox="1">
            <a:spLocks noChangeArrowheads="1"/>
          </p:cNvSpPr>
          <p:nvPr/>
        </p:nvSpPr>
        <p:spPr bwMode="auto">
          <a:xfrm>
            <a:off x="0" y="9906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Times New Roman" pitchFamily="18" charset="0"/>
              </a:rPr>
              <a:t>Cho biết</a:t>
            </a:r>
          </a:p>
        </p:txBody>
      </p:sp>
      <p:sp>
        <p:nvSpPr>
          <p:cNvPr id="45085" name="Text Box 29"/>
          <p:cNvSpPr txBox="1">
            <a:spLocks noChangeArrowheads="1"/>
          </p:cNvSpPr>
          <p:nvPr/>
        </p:nvSpPr>
        <p:spPr bwMode="auto">
          <a:xfrm>
            <a:off x="0" y="1447800"/>
            <a:ext cx="25908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Hai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thanh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</a:rPr>
              <a:t>chì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thể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tích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là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12cm</a:t>
            </a:r>
            <a:r>
              <a:rPr lang="en-US" sz="2400" baseline="30000" dirty="0">
                <a:solidFill>
                  <a:srgbClr val="FF0066"/>
                </a:solidFill>
                <a:latin typeface="Times New Roman" pitchFamily="18" charset="0"/>
              </a:rPr>
              <a:t>3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17cm</a:t>
            </a:r>
            <a:r>
              <a:rPr lang="en-US" sz="2400" baseline="30000" dirty="0">
                <a:solidFill>
                  <a:srgbClr val="FF0066"/>
                </a:solidFill>
                <a:latin typeface="Times New Roman" pitchFamily="18" charset="0"/>
              </a:rPr>
              <a:t>3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Thanh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thứ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hai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hơn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thanh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thứ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nhất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là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56,5 g</a:t>
            </a:r>
          </a:p>
        </p:txBody>
      </p:sp>
      <p:sp>
        <p:nvSpPr>
          <p:cNvPr id="45086" name="Text Box 30"/>
          <p:cNvSpPr txBox="1">
            <a:spLocks noChangeArrowheads="1"/>
          </p:cNvSpPr>
          <p:nvPr/>
        </p:nvSpPr>
        <p:spPr bwMode="auto">
          <a:xfrm>
            <a:off x="0" y="4114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Times New Roman" pitchFamily="18" charset="0"/>
              </a:rPr>
              <a:t>Hỏi</a:t>
            </a:r>
          </a:p>
        </p:txBody>
      </p:sp>
      <p:sp>
        <p:nvSpPr>
          <p:cNvPr id="45087" name="Text Box 31"/>
          <p:cNvSpPr txBox="1">
            <a:spLocks noChangeArrowheads="1"/>
          </p:cNvSpPr>
          <p:nvPr/>
        </p:nvSpPr>
        <p:spPr bwMode="auto">
          <a:xfrm>
            <a:off x="0" y="4648200"/>
            <a:ext cx="25431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Mỗi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thanh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nặng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bao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</a:rPr>
              <a:t>nhiêu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</a:rPr>
              <a:t>gam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</a:rPr>
              <a:t>?</a:t>
            </a:r>
            <a:endParaRPr lang="en-US" sz="2400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672904"/>
              </p:ext>
            </p:extLst>
          </p:nvPr>
        </p:nvGraphicFramePr>
        <p:xfrm>
          <a:off x="-1" y="5768866"/>
          <a:ext cx="259080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? </a:t>
                      </a:r>
                      <a:r>
                        <a:rPr lang="en-US" dirty="0" err="1" smtClean="0"/>
                        <a:t>Hãy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nêu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công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thức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tính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khối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lượng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theo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khối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lượng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riêng</a:t>
                      </a:r>
                      <a:r>
                        <a:rPr lang="en-US" baseline="0" dirty="0" smtClean="0"/>
                        <a:t>? </a:t>
                      </a:r>
                      <a:endParaRPr lang="vi-V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5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45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45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73" grpId="0"/>
      <p:bldP spid="45076" grpId="0"/>
      <p:bldP spid="45077" grpId="0"/>
      <p:bldP spid="45083" grpId="0"/>
      <p:bldP spid="45084" grpId="0"/>
      <p:bldP spid="45085" grpId="0"/>
      <p:bldP spid="45086" grpId="0"/>
      <p:bldP spid="450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819400" y="257175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Khối lượng cả hai thanh là 222,5g nên ta có:</a:t>
            </a:r>
          </a:p>
        </p:txBody>
      </p:sp>
      <p:sp>
        <p:nvSpPr>
          <p:cNvPr id="2053" name="AutoShape 3"/>
          <p:cNvSpPr>
            <a:spLocks noChangeArrowheads="1"/>
          </p:cNvSpPr>
          <p:nvPr/>
        </p:nvSpPr>
        <p:spPr bwMode="auto">
          <a:xfrm>
            <a:off x="0" y="457200"/>
            <a:ext cx="2590800" cy="6400800"/>
          </a:xfrm>
          <a:prstGeom prst="flowChartProcess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AutoShape 4"/>
          <p:cNvSpPr>
            <a:spLocks noChangeArrowheads="1"/>
          </p:cNvSpPr>
          <p:nvPr/>
        </p:nvSpPr>
        <p:spPr bwMode="auto">
          <a:xfrm>
            <a:off x="0" y="-152400"/>
            <a:ext cx="9144000" cy="762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200">
              <a:solidFill>
                <a:srgbClr val="FFFF99"/>
              </a:solidFill>
            </a:endParaRPr>
          </a:p>
        </p:txBody>
      </p:sp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1828800" y="5486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0" y="31083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7" name="Rectangle 7"/>
          <p:cNvSpPr>
            <a:spLocks noChangeArrowheads="1"/>
          </p:cNvSpPr>
          <p:nvPr/>
        </p:nvSpPr>
        <p:spPr bwMode="auto">
          <a:xfrm>
            <a:off x="6934200" y="3459163"/>
            <a:ext cx="152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058" name="Rectangle 8"/>
          <p:cNvSpPr>
            <a:spLocks noChangeArrowheads="1"/>
          </p:cNvSpPr>
          <p:nvPr/>
        </p:nvSpPr>
        <p:spPr bwMode="auto">
          <a:xfrm>
            <a:off x="6934200" y="3497263"/>
            <a:ext cx="152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059" name="Rectangle 9"/>
          <p:cNvSpPr>
            <a:spLocks noChangeArrowheads="1"/>
          </p:cNvSpPr>
          <p:nvPr/>
        </p:nvSpPr>
        <p:spPr bwMode="auto">
          <a:xfrm>
            <a:off x="0" y="31083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0" name="Rectangle 10"/>
          <p:cNvSpPr>
            <a:spLocks noChangeArrowheads="1"/>
          </p:cNvSpPr>
          <p:nvPr/>
        </p:nvSpPr>
        <p:spPr bwMode="auto">
          <a:xfrm>
            <a:off x="7391400" y="2898775"/>
            <a:ext cx="1219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06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2" name="Rectangle 13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3" name="Text Box 14"/>
          <p:cNvSpPr txBox="1">
            <a:spLocks noChangeArrowheads="1"/>
          </p:cNvSpPr>
          <p:nvPr/>
        </p:nvSpPr>
        <p:spPr bwMode="auto">
          <a:xfrm>
            <a:off x="304800" y="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Tiết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24</a:t>
            </a:r>
            <a:r>
              <a:rPr lang="en-US" sz="2400" dirty="0">
                <a:latin typeface="Times New Roman" pitchFamily="18" charset="0"/>
              </a:rPr>
              <a:t>: 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</a:rPr>
              <a:t>MỘT SỐ BÀI TOÁN VỀ ĐẠI LƯỢNG TỈ LỆ THUẬN</a:t>
            </a:r>
          </a:p>
        </p:txBody>
      </p:sp>
      <p:sp>
        <p:nvSpPr>
          <p:cNvPr id="2064" name="Text Box 18"/>
          <p:cNvSpPr txBox="1">
            <a:spLocks noChangeArrowheads="1"/>
          </p:cNvSpPr>
          <p:nvPr/>
        </p:nvSpPr>
        <p:spPr bwMode="auto">
          <a:xfrm>
            <a:off x="0" y="4572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 dirty="0">
                <a:solidFill>
                  <a:srgbClr val="0000CC"/>
                </a:solidFill>
                <a:latin typeface="Times New Roman" pitchFamily="18" charset="0"/>
              </a:rPr>
              <a:t>1. </a:t>
            </a:r>
            <a:r>
              <a:rPr lang="en-US" sz="2400" u="sng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400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0000CC"/>
                </a:solidFill>
                <a:latin typeface="Times New Roman" pitchFamily="18" charset="0"/>
              </a:rPr>
              <a:t>toán</a:t>
            </a:r>
            <a:r>
              <a:rPr lang="en-US" sz="2400" u="sng" dirty="0">
                <a:solidFill>
                  <a:srgbClr val="0000CC"/>
                </a:solidFill>
                <a:latin typeface="Times New Roman" pitchFamily="18" charset="0"/>
              </a:rPr>
              <a:t> 1</a:t>
            </a:r>
          </a:p>
        </p:txBody>
      </p: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2743200" y="762000"/>
            <a:ext cx="6400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thanh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</a:rPr>
              <a:t> lượt </a:t>
            </a:r>
            <a:r>
              <a:rPr lang="en-US" sz="2400" dirty="0" err="1">
                <a:latin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m</a:t>
            </a:r>
            <a:r>
              <a:rPr lang="en-US" sz="2400" baseline="-25000" dirty="0" smtClean="0">
                <a:latin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</a:rPr>
              <a:t>gam</a:t>
            </a:r>
            <a:r>
              <a:rPr lang="en-US" sz="2400" dirty="0" smtClean="0">
                <a:latin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</a:rPr>
              <a:t> m</a:t>
            </a:r>
            <a:r>
              <a:rPr lang="en-US" sz="2400" baseline="-25000" dirty="0">
                <a:latin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</a:rPr>
              <a:t>gam</a:t>
            </a:r>
            <a:r>
              <a:rPr lang="en-US" sz="2400" dirty="0" smtClean="0">
                <a:latin typeface="Times New Roman" pitchFamily="18" charset="0"/>
              </a:rPr>
              <a:t>).(m</a:t>
            </a:r>
            <a:r>
              <a:rPr lang="en-US" sz="2400" baseline="-25000" dirty="0" smtClean="0">
                <a:latin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</a:rPr>
              <a:t> , m</a:t>
            </a:r>
            <a:r>
              <a:rPr lang="en-US" sz="2400" baseline="-25000" dirty="0" smtClean="0">
                <a:latin typeface="Times New Roman" pitchFamily="18" charset="0"/>
              </a:rPr>
              <a:t>2 </a:t>
            </a:r>
            <a:r>
              <a:rPr lang="en-US" sz="2400" baseline="30000" dirty="0" smtClean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 &gt; 0 )</a:t>
            </a:r>
            <a:endParaRPr lang="en-US" sz="24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Do </a:t>
            </a:r>
            <a:r>
              <a:rPr lang="en-US" sz="2400" dirty="0" err="1">
                <a:latin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lệ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thuận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</a:rPr>
              <a:t>:</a:t>
            </a: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2819400" y="3349625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Theo </a:t>
            </a:r>
            <a:r>
              <a:rPr lang="en-US" sz="2400" dirty="0" err="1">
                <a:latin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dãy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</a:rPr>
              <a:t>:</a:t>
            </a:r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5029200" y="2957513"/>
            <a:ext cx="2743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m</a:t>
            </a:r>
            <a:r>
              <a:rPr lang="en-US" sz="2400" baseline="-25000">
                <a:latin typeface="Times New Roman" pitchFamily="18" charset="0"/>
              </a:rPr>
              <a:t>1</a:t>
            </a:r>
            <a:r>
              <a:rPr lang="en-US" sz="2400">
                <a:latin typeface="Times New Roman" pitchFamily="18" charset="0"/>
              </a:rPr>
              <a:t> + m</a:t>
            </a:r>
            <a:r>
              <a:rPr lang="en-US" sz="2400" baseline="-25000">
                <a:latin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</a:rPr>
              <a:t> = 222,5</a:t>
            </a:r>
          </a:p>
        </p:txBody>
      </p:sp>
      <p:graphicFrame>
        <p:nvGraphicFramePr>
          <p:cNvPr id="30748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373536"/>
              </p:ext>
            </p:extLst>
          </p:nvPr>
        </p:nvGraphicFramePr>
        <p:xfrm>
          <a:off x="3200400" y="3795713"/>
          <a:ext cx="5287963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Equation" r:id="rId4" imgW="2209680" imgH="393480" progId="Equation.3">
                  <p:embed/>
                </p:oleObj>
              </mc:Choice>
              <mc:Fallback>
                <p:oleObj name="Equation" r:id="rId4" imgW="2209680" imgH="39348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795713"/>
                        <a:ext cx="5287963" cy="757237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1" name="Object 31"/>
          <p:cNvGraphicFramePr>
            <a:graphicFrameLocks noChangeAspect="1"/>
          </p:cNvGraphicFramePr>
          <p:nvPr/>
        </p:nvGraphicFramePr>
        <p:xfrm>
          <a:off x="5370513" y="1938338"/>
          <a:ext cx="1169987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Equation" r:id="rId6" imgW="622080" imgH="393480" progId="">
                  <p:embed/>
                </p:oleObj>
              </mc:Choice>
              <mc:Fallback>
                <p:oleObj name="Equation" r:id="rId6" imgW="622080" imgH="393480" progId="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513" y="1938338"/>
                        <a:ext cx="1169987" cy="741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8" name="Line 32"/>
          <p:cNvSpPr>
            <a:spLocks noChangeShapeType="1"/>
          </p:cNvSpPr>
          <p:nvPr/>
        </p:nvSpPr>
        <p:spPr bwMode="auto">
          <a:xfrm>
            <a:off x="2590800" y="533400"/>
            <a:ext cx="0" cy="6324600"/>
          </a:xfrm>
          <a:prstGeom prst="line">
            <a:avLst/>
          </a:prstGeom>
          <a:noFill/>
          <a:ln w="9525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3" name="Text Box 33"/>
          <p:cNvSpPr txBox="1">
            <a:spLocks noChangeArrowheads="1"/>
          </p:cNvSpPr>
          <p:nvPr/>
        </p:nvSpPr>
        <p:spPr bwMode="auto">
          <a:xfrm>
            <a:off x="0" y="993775"/>
            <a:ext cx="2590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66"/>
                </a:solidFill>
                <a:latin typeface=".VnBodoniH" pitchFamily="34" charset="0"/>
              </a:rPr>
              <a:t>?1: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*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Hai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thanh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</a:rPr>
              <a:t>kim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</a:rPr>
              <a:t>loại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</a:rPr>
              <a:t>đồng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</a:rPr>
              <a:t>chất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thể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tích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</a:rPr>
              <a:t>là10cm</a:t>
            </a:r>
            <a:r>
              <a:rPr lang="en-US" sz="2400" baseline="30000" dirty="0" smtClean="0">
                <a:solidFill>
                  <a:srgbClr val="FF0066"/>
                </a:solidFill>
                <a:latin typeface="Times New Roman" pitchFamily="18" charset="0"/>
              </a:rPr>
              <a:t>3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15cm</a:t>
            </a:r>
            <a:r>
              <a:rPr lang="en-US" sz="2400" baseline="30000" dirty="0">
                <a:solidFill>
                  <a:srgbClr val="FF0066"/>
                </a:solidFill>
                <a:latin typeface="Times New Roman" pitchFamily="18" charset="0"/>
              </a:rPr>
              <a:t>3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*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Khối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</a:rPr>
              <a:t>lượng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của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cả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hai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thanh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là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222,5g </a:t>
            </a:r>
          </a:p>
        </p:txBody>
      </p:sp>
      <p:sp>
        <p:nvSpPr>
          <p:cNvPr id="30754" name="Text Box 34"/>
          <p:cNvSpPr txBox="1">
            <a:spLocks noChangeArrowheads="1"/>
          </p:cNvSpPr>
          <p:nvPr/>
        </p:nvSpPr>
        <p:spPr bwMode="auto">
          <a:xfrm>
            <a:off x="3009900" y="5538788"/>
            <a:ext cx="647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Trả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lời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Hai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thanh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kim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loại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đồng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chất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có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khối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lượng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là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89g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133,5g</a:t>
            </a:r>
          </a:p>
        </p:txBody>
      </p:sp>
      <p:sp>
        <p:nvSpPr>
          <p:cNvPr id="30755" name="Rectangle 35"/>
          <p:cNvSpPr>
            <a:spLocks noChangeArrowheads="1"/>
          </p:cNvSpPr>
          <p:nvPr/>
        </p:nvSpPr>
        <p:spPr bwMode="auto">
          <a:xfrm>
            <a:off x="3429000" y="4656138"/>
            <a:ext cx="44958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400" dirty="0" err="1">
                <a:latin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: m</a:t>
            </a:r>
            <a:r>
              <a:rPr lang="en-US" sz="2400" baseline="-3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10 . 8,9 = 89 </a:t>
            </a:r>
            <a:endParaRPr lang="en-US" sz="2400" dirty="0">
              <a:latin typeface="Times New Roman" pitchFamily="18" charset="0"/>
            </a:endParaRPr>
          </a:p>
          <a:p>
            <a:pPr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m</a:t>
            </a:r>
            <a:r>
              <a:rPr lang="en-US" sz="2400" baseline="-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15 . 8,9 =133,5 </a:t>
            </a:r>
          </a:p>
        </p:txBody>
      </p:sp>
      <p:sp>
        <p:nvSpPr>
          <p:cNvPr id="2072" name="Text Box 37"/>
          <p:cNvSpPr txBox="1">
            <a:spLocks noChangeArrowheads="1"/>
          </p:cNvSpPr>
          <p:nvPr/>
        </p:nvSpPr>
        <p:spPr bwMode="auto">
          <a:xfrm>
            <a:off x="5267325" y="447675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u="sng" dirty="0" err="1">
                <a:solidFill>
                  <a:srgbClr val="FF0066"/>
                </a:solidFill>
                <a:latin typeface="Times New Roman" pitchFamily="18" charset="0"/>
              </a:rPr>
              <a:t>Giải</a:t>
            </a:r>
            <a:endParaRPr lang="en-US" sz="2400" b="1" i="1" u="sng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0758" name="Text Box 38"/>
          <p:cNvSpPr txBox="1">
            <a:spLocks noChangeArrowheads="1"/>
          </p:cNvSpPr>
          <p:nvPr/>
        </p:nvSpPr>
        <p:spPr bwMode="auto">
          <a:xfrm>
            <a:off x="0" y="38100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Times New Roman" pitchFamily="18" charset="0"/>
              </a:rPr>
              <a:t>Hỏi</a:t>
            </a:r>
          </a:p>
        </p:txBody>
      </p:sp>
      <p:sp>
        <p:nvSpPr>
          <p:cNvPr id="30759" name="Text Box 39"/>
          <p:cNvSpPr txBox="1">
            <a:spLocks noChangeArrowheads="1"/>
          </p:cNvSpPr>
          <p:nvPr/>
        </p:nvSpPr>
        <p:spPr bwMode="auto">
          <a:xfrm>
            <a:off x="0" y="4419600"/>
            <a:ext cx="25431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Mỗi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thanh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nặng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bao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</a:rPr>
              <a:t>nhiêu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</a:rPr>
              <a:t>gam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</a:rPr>
              <a:t>?</a:t>
            </a:r>
            <a:endParaRPr lang="en-US" sz="2400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0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0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500"/>
                                        <p:tgtEl>
                                          <p:spTgt spid="3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2053" grpId="0" animBg="1"/>
      <p:bldP spid="2063" grpId="0"/>
      <p:bldP spid="2064" grpId="0"/>
      <p:bldP spid="30746" grpId="0"/>
      <p:bldP spid="30747" grpId="0"/>
      <p:bldP spid="30753" grpId="0"/>
      <p:bldP spid="30755" grpId="0"/>
      <p:bldP spid="2072" grpId="0"/>
      <p:bldP spid="30758" grpId="0"/>
      <p:bldP spid="307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762000" y="3962400"/>
            <a:ext cx="7924800" cy="15636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?1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222,5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15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1295400" y="2667000"/>
            <a:ext cx="6781800" cy="8509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ở ?1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87" name="Picture 7" descr="Cau ho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14795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357188" y="838200"/>
            <a:ext cx="3429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 </a:t>
            </a:r>
            <a:r>
              <a:rPr lang="en-US" sz="2400" b="1" u="sng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Bài toán 1</a:t>
            </a:r>
            <a:r>
              <a:rPr lang="en-US" sz="2400" b="1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 (SGK)</a:t>
            </a:r>
          </a:p>
        </p:txBody>
      </p:sp>
      <p:sp>
        <p:nvSpPr>
          <p:cNvPr id="71691" name="AutoShape 11"/>
          <p:cNvSpPr>
            <a:spLocks noChangeArrowheads="1"/>
          </p:cNvSpPr>
          <p:nvPr/>
        </p:nvSpPr>
        <p:spPr bwMode="auto">
          <a:xfrm>
            <a:off x="762000" y="1447800"/>
            <a:ext cx="533400" cy="457200"/>
          </a:xfrm>
          <a:prstGeom prst="flowChartProces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?1</a:t>
            </a: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1447800" y="1295400"/>
            <a:ext cx="69342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10cm</a:t>
            </a:r>
            <a:r>
              <a:rPr lang="en-US" sz="24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15cm</a:t>
            </a:r>
            <a:r>
              <a:rPr lang="en-US" sz="24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222,5g.thanh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28600" y="1"/>
            <a:ext cx="8915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24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  </a:t>
            </a:r>
            <a:r>
              <a:rPr lang="en-US" sz="2400" b="1" u="sng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en-US" sz="2400" b="1" u="sng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SỐ BÀI TOÁN VỀ ĐẠI LƯỢNG TỈ LỆ </a:t>
            </a:r>
            <a:r>
              <a:rPr lang="en-US" sz="2400" b="1" u="sng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THUẬN</a:t>
            </a:r>
            <a:endParaRPr lang="en-US" sz="2400" b="1" u="sng" dirty="0">
              <a:solidFill>
                <a:srgbClr val="00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/>
      <p:bldP spid="71684" grpId="1" animBg="1"/>
      <p:bldP spid="71686" grpId="0" animBg="1"/>
      <p:bldP spid="71686" grpId="1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384175" y="1120775"/>
            <a:ext cx="23891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3399"/>
                </a:solidFill>
              </a:rPr>
              <a:t>2.  </a:t>
            </a:r>
            <a:r>
              <a:rPr lang="en-US" sz="2400" b="1" u="sng" dirty="0" err="1">
                <a:solidFill>
                  <a:srgbClr val="003399"/>
                </a:solidFill>
              </a:rPr>
              <a:t>Bài</a:t>
            </a:r>
            <a:r>
              <a:rPr lang="en-US" sz="2400" b="1" u="sng" dirty="0">
                <a:solidFill>
                  <a:srgbClr val="003399"/>
                </a:solidFill>
              </a:rPr>
              <a:t> </a:t>
            </a:r>
            <a:r>
              <a:rPr lang="en-US" sz="2400" b="1" u="sng" dirty="0" err="1">
                <a:solidFill>
                  <a:srgbClr val="003399"/>
                </a:solidFill>
              </a:rPr>
              <a:t>toán</a:t>
            </a:r>
            <a:r>
              <a:rPr lang="en-US" sz="2400" b="1" u="sng" dirty="0">
                <a:solidFill>
                  <a:srgbClr val="003399"/>
                </a:solidFill>
              </a:rPr>
              <a:t> 2:</a:t>
            </a:r>
            <a:r>
              <a:rPr lang="en-US" sz="3200" u="sng" dirty="0">
                <a:solidFill>
                  <a:srgbClr val="003399"/>
                </a:solidFill>
              </a:rPr>
              <a:t>  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1581150"/>
            <a:ext cx="8763000" cy="1001713"/>
            <a:chOff x="0" y="930"/>
            <a:chExt cx="5520" cy="631"/>
          </a:xfrm>
        </p:grpSpPr>
        <p:sp>
          <p:nvSpPr>
            <p:cNvPr id="20495" name="Text Box 22"/>
            <p:cNvSpPr txBox="1">
              <a:spLocks noChangeArrowheads="1"/>
            </p:cNvSpPr>
            <p:nvPr/>
          </p:nvSpPr>
          <p:spPr bwMode="auto">
            <a:xfrm>
              <a:off x="134" y="1319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0496" name="Text Box 23"/>
            <p:cNvSpPr txBox="1">
              <a:spLocks noChangeArrowheads="1"/>
            </p:cNvSpPr>
            <p:nvPr/>
          </p:nvSpPr>
          <p:spPr bwMode="auto">
            <a:xfrm>
              <a:off x="0" y="960"/>
              <a:ext cx="552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just">
                <a:spcBef>
                  <a:spcPct val="50000"/>
                </a:spcBef>
              </a:pPr>
              <a:r>
                <a:rPr lang="en-US" sz="3200" dirty="0">
                  <a:latin typeface=".VnArial" pitchFamily="34" charset="0"/>
                </a:rPr>
                <a:t> 	 </a:t>
              </a:r>
              <a:r>
                <a:rPr lang="en-US" sz="2400" dirty="0">
                  <a:latin typeface=".VnArial" pitchFamily="34" charset="0"/>
                </a:rPr>
                <a:t>Tam </a:t>
              </a:r>
              <a:r>
                <a:rPr lang="en-US" sz="2400" dirty="0" err="1">
                  <a:latin typeface=".VnArial" pitchFamily="34" charset="0"/>
                </a:rPr>
                <a:t>gi¸c</a:t>
              </a:r>
              <a:r>
                <a:rPr lang="en-US" sz="2400" dirty="0">
                  <a:latin typeface=".VnArial" pitchFamily="34" charset="0"/>
                </a:rPr>
                <a:t> ABC </a:t>
              </a:r>
              <a:r>
                <a:rPr lang="en-US" sz="2400" dirty="0" err="1">
                  <a:latin typeface=".VnArial" pitchFamily="34" charset="0"/>
                </a:rPr>
                <a:t>cã</a:t>
              </a:r>
              <a:r>
                <a:rPr lang="en-US" sz="2400" dirty="0">
                  <a:latin typeface=".VnArial" pitchFamily="34" charset="0"/>
                </a:rPr>
                <a:t> </a:t>
              </a:r>
              <a:r>
                <a:rPr lang="en-US" sz="2400" dirty="0" err="1">
                  <a:latin typeface=".VnArial" pitchFamily="34" charset="0"/>
                </a:rPr>
                <a:t>sè</a:t>
              </a:r>
              <a:r>
                <a:rPr lang="en-US" sz="2400" dirty="0">
                  <a:latin typeface=".VnArial" pitchFamily="34" charset="0"/>
                </a:rPr>
                <a:t> ®o </a:t>
              </a:r>
              <a:r>
                <a:rPr lang="en-US" sz="2400" dirty="0" err="1">
                  <a:latin typeface=".VnArial" pitchFamily="34" charset="0"/>
                </a:rPr>
                <a:t>c¸c</a:t>
              </a:r>
              <a:r>
                <a:rPr lang="en-US" sz="2400" dirty="0">
                  <a:latin typeface=".VnArial" pitchFamily="34" charset="0"/>
                </a:rPr>
                <a:t> </a:t>
              </a:r>
              <a:r>
                <a:rPr lang="en-US" sz="2400" dirty="0" err="1">
                  <a:latin typeface=".VnArial" pitchFamily="34" charset="0"/>
                </a:rPr>
                <a:t>gãc</a:t>
              </a:r>
              <a:r>
                <a:rPr lang="en-US" sz="2400" dirty="0">
                  <a:latin typeface=".VnArial" pitchFamily="34" charset="0"/>
                </a:rPr>
                <a:t> lµ A, B, C </a:t>
              </a:r>
              <a:r>
                <a:rPr lang="en-US" sz="2400" dirty="0" err="1">
                  <a:latin typeface=".VnArial" pitchFamily="34" charset="0"/>
                </a:rPr>
                <a:t>lÇn</a:t>
              </a:r>
              <a:r>
                <a:rPr lang="en-US" sz="2400" dirty="0">
                  <a:latin typeface=".VnArial" pitchFamily="34" charset="0"/>
                </a:rPr>
                <a:t> </a:t>
              </a:r>
              <a:r>
                <a:rPr lang="en-US" sz="2400" dirty="0" err="1" smtClean="0">
                  <a:latin typeface=".VnArial" pitchFamily="34" charset="0"/>
                </a:rPr>
                <a:t>l­ưît</a:t>
              </a:r>
              <a:r>
                <a:rPr lang="en-US" sz="2400" dirty="0" smtClean="0">
                  <a:latin typeface=".VnArial" pitchFamily="34" charset="0"/>
                </a:rPr>
                <a:t> </a:t>
              </a:r>
              <a:r>
                <a:rPr lang="en-US" sz="2400" dirty="0" err="1">
                  <a:latin typeface=".VnArial" pitchFamily="34" charset="0"/>
                </a:rPr>
                <a:t>tØ</a:t>
              </a:r>
              <a:r>
                <a:rPr lang="en-US" sz="2400" dirty="0">
                  <a:latin typeface=".VnArial" pitchFamily="34" charset="0"/>
                </a:rPr>
                <a:t> </a:t>
              </a:r>
              <a:r>
                <a:rPr lang="en-US" sz="2400" dirty="0" err="1">
                  <a:latin typeface=".VnArial" pitchFamily="34" charset="0"/>
                </a:rPr>
                <a:t>lÖ</a:t>
              </a:r>
              <a:r>
                <a:rPr lang="en-US" sz="2400" dirty="0">
                  <a:latin typeface=".VnArial" pitchFamily="34" charset="0"/>
                </a:rPr>
                <a:t> </a:t>
              </a:r>
              <a:r>
                <a:rPr lang="en-US" sz="2400" dirty="0" err="1">
                  <a:latin typeface=".VnArial" pitchFamily="34" charset="0"/>
                </a:rPr>
                <a:t>víi</a:t>
              </a:r>
              <a:r>
                <a:rPr lang="en-US" sz="2400" dirty="0">
                  <a:latin typeface=".VnArial" pitchFamily="34" charset="0"/>
                </a:rPr>
                <a:t> 1; 2; 3. </a:t>
              </a:r>
              <a:r>
                <a:rPr lang="en-US" sz="2400" dirty="0" err="1">
                  <a:latin typeface=".VnArial" pitchFamily="34" charset="0"/>
                </a:rPr>
                <a:t>TÝnh</a:t>
              </a:r>
              <a:r>
                <a:rPr lang="en-US" sz="2400" dirty="0">
                  <a:latin typeface=".VnArial" pitchFamily="34" charset="0"/>
                </a:rPr>
                <a:t> </a:t>
              </a:r>
              <a:r>
                <a:rPr lang="en-US" sz="2400" dirty="0" err="1">
                  <a:latin typeface=".VnArial" pitchFamily="34" charset="0"/>
                </a:rPr>
                <a:t>sè</a:t>
              </a:r>
              <a:r>
                <a:rPr lang="en-US" sz="2400" dirty="0">
                  <a:latin typeface=".VnArial" pitchFamily="34" charset="0"/>
                </a:rPr>
                <a:t> ®o </a:t>
              </a:r>
              <a:r>
                <a:rPr lang="en-US" sz="2400" dirty="0" err="1">
                  <a:latin typeface=".VnArial" pitchFamily="34" charset="0"/>
                </a:rPr>
                <a:t>c¸c</a:t>
              </a:r>
              <a:r>
                <a:rPr lang="en-US" sz="2400" dirty="0">
                  <a:latin typeface=".VnArial" pitchFamily="34" charset="0"/>
                </a:rPr>
                <a:t> </a:t>
              </a:r>
              <a:r>
                <a:rPr lang="en-US" sz="2400" dirty="0" err="1">
                  <a:latin typeface=".VnArial" pitchFamily="34" charset="0"/>
                </a:rPr>
                <a:t>gãc</a:t>
              </a:r>
              <a:r>
                <a:rPr lang="en-US" sz="2400" dirty="0">
                  <a:latin typeface=".VnArial" pitchFamily="34" charset="0"/>
                </a:rPr>
                <a:t> </a:t>
              </a:r>
              <a:r>
                <a:rPr lang="en-US" sz="2400" dirty="0" err="1">
                  <a:latin typeface=".VnArial" pitchFamily="34" charset="0"/>
                </a:rPr>
                <a:t>cña</a:t>
              </a:r>
              <a:r>
                <a:rPr lang="en-US" sz="2400" dirty="0">
                  <a:latin typeface=".VnArial" pitchFamily="34" charset="0"/>
                </a:rPr>
                <a:t> tam </a:t>
              </a:r>
              <a:r>
                <a:rPr lang="en-US" sz="2400" dirty="0" err="1">
                  <a:latin typeface=".VnArial" pitchFamily="34" charset="0"/>
                </a:rPr>
                <a:t>gi¸c</a:t>
              </a:r>
              <a:r>
                <a:rPr lang="en-US" sz="2400" dirty="0">
                  <a:latin typeface=".VnArial" pitchFamily="34" charset="0"/>
                </a:rPr>
                <a:t> ABC.</a:t>
              </a:r>
              <a:endParaRPr lang="en-US" sz="2400" u="sng" dirty="0">
                <a:latin typeface=".VnArial" pitchFamily="34" charset="0"/>
              </a:endParaRPr>
            </a:p>
          </p:txBody>
        </p:sp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5280" y="942"/>
              <a:ext cx="192" cy="96"/>
              <a:chOff x="1728" y="3024"/>
              <a:chExt cx="288" cy="96"/>
            </a:xfrm>
          </p:grpSpPr>
          <p:sp>
            <p:nvSpPr>
              <p:cNvPr id="20504" name="Line 25"/>
              <p:cNvSpPr>
                <a:spLocks noChangeShapeType="1"/>
              </p:cNvSpPr>
              <p:nvPr/>
            </p:nvSpPr>
            <p:spPr bwMode="auto">
              <a:xfrm flipV="1">
                <a:off x="1728" y="3024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5" name="Line 26"/>
              <p:cNvSpPr>
                <a:spLocks noChangeShapeType="1"/>
              </p:cNvSpPr>
              <p:nvPr/>
            </p:nvSpPr>
            <p:spPr bwMode="auto">
              <a:xfrm>
                <a:off x="1872" y="3024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4926" y="930"/>
              <a:ext cx="192" cy="106"/>
              <a:chOff x="1728" y="3024"/>
              <a:chExt cx="288" cy="96"/>
            </a:xfrm>
          </p:grpSpPr>
          <p:sp>
            <p:nvSpPr>
              <p:cNvPr id="20502" name="Line 28"/>
              <p:cNvSpPr>
                <a:spLocks noChangeShapeType="1"/>
              </p:cNvSpPr>
              <p:nvPr/>
            </p:nvSpPr>
            <p:spPr bwMode="auto">
              <a:xfrm flipV="1">
                <a:off x="1728" y="3024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3" name="Line 29"/>
              <p:cNvSpPr>
                <a:spLocks noChangeShapeType="1"/>
              </p:cNvSpPr>
              <p:nvPr/>
            </p:nvSpPr>
            <p:spPr bwMode="auto">
              <a:xfrm>
                <a:off x="1872" y="3024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30"/>
            <p:cNvGrpSpPr>
              <a:grpSpLocks/>
            </p:cNvGrpSpPr>
            <p:nvPr/>
          </p:nvGrpSpPr>
          <p:grpSpPr bwMode="auto">
            <a:xfrm>
              <a:off x="4588" y="960"/>
              <a:ext cx="202" cy="96"/>
              <a:chOff x="1728" y="3024"/>
              <a:chExt cx="288" cy="96"/>
            </a:xfrm>
          </p:grpSpPr>
          <p:sp>
            <p:nvSpPr>
              <p:cNvPr id="20500" name="Line 31"/>
              <p:cNvSpPr>
                <a:spLocks noChangeShapeType="1"/>
              </p:cNvSpPr>
              <p:nvPr/>
            </p:nvSpPr>
            <p:spPr bwMode="auto">
              <a:xfrm flipV="1">
                <a:off x="1728" y="3024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1" name="Line 32"/>
              <p:cNvSpPr>
                <a:spLocks noChangeShapeType="1"/>
              </p:cNvSpPr>
              <p:nvPr/>
            </p:nvSpPr>
            <p:spPr bwMode="auto">
              <a:xfrm>
                <a:off x="1872" y="3024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3764" name="Text Box 36"/>
          <p:cNvSpPr txBox="1">
            <a:spLocks noChangeArrowheads="1"/>
          </p:cNvSpPr>
          <p:nvPr/>
        </p:nvSpPr>
        <p:spPr bwMode="auto">
          <a:xfrm>
            <a:off x="357188" y="838200"/>
            <a:ext cx="3429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 </a:t>
            </a:r>
            <a:r>
              <a:rPr lang="en-US" sz="2400" b="1" u="sng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Bài</a:t>
            </a:r>
            <a:r>
              <a:rPr lang="en-US" sz="2400" b="1" u="sng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u="sng" dirty="0" err="1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toán</a:t>
            </a:r>
            <a:r>
              <a:rPr lang="en-US" sz="2400" b="1" u="sng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</a:t>
            </a:r>
            <a:r>
              <a:rPr lang="en-US" sz="2400" b="1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 (SGK)</a:t>
            </a:r>
          </a:p>
        </p:txBody>
      </p:sp>
      <p:sp>
        <p:nvSpPr>
          <p:cNvPr id="73766" name="AutoShape 38"/>
          <p:cNvSpPr>
            <a:spLocks noChangeArrowheads="1"/>
          </p:cNvSpPr>
          <p:nvPr/>
        </p:nvSpPr>
        <p:spPr bwMode="auto">
          <a:xfrm>
            <a:off x="533400" y="3200400"/>
            <a:ext cx="533400" cy="457200"/>
          </a:xfrm>
          <a:prstGeom prst="flowChartProcess">
            <a:avLst/>
          </a:prstGeom>
          <a:solidFill>
            <a:srgbClr val="008000"/>
          </a:solidFill>
          <a:ln w="9525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?2</a:t>
            </a:r>
          </a:p>
        </p:txBody>
      </p:sp>
      <p:sp>
        <p:nvSpPr>
          <p:cNvPr id="73767" name="Text Box 39"/>
          <p:cNvSpPr txBox="1">
            <a:spLocks noChangeArrowheads="1"/>
          </p:cNvSpPr>
          <p:nvPr/>
        </p:nvSpPr>
        <p:spPr bwMode="auto">
          <a:xfrm>
            <a:off x="1143000" y="3200400"/>
            <a:ext cx="487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2.</a:t>
            </a:r>
          </a:p>
        </p:txBody>
      </p:sp>
      <p:sp>
        <p:nvSpPr>
          <p:cNvPr id="20491" name="Text Box 40"/>
          <p:cNvSpPr txBox="1">
            <a:spLocks noChangeArrowheads="1"/>
          </p:cNvSpPr>
          <p:nvPr/>
        </p:nvSpPr>
        <p:spPr bwMode="auto">
          <a:xfrm>
            <a:off x="1828800" y="6096000"/>
            <a:ext cx="487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228600" y="228601"/>
            <a:ext cx="8610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24: </a:t>
            </a:r>
            <a:r>
              <a:rPr lang="en-US" sz="2400" b="1" u="sng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en-US" sz="2400" b="1" u="sng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SỐ BÀI TOÁN VỀ ĐẠI LƯỢNG TỈ LỆ THUẬN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3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3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64" grpId="0"/>
      <p:bldP spid="73766" grpId="0" animBg="1"/>
      <p:bldP spid="73767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3"/>
          <p:cNvSpPr>
            <a:spLocks noChangeArrowheads="1"/>
          </p:cNvSpPr>
          <p:nvPr/>
        </p:nvSpPr>
        <p:spPr bwMode="auto">
          <a:xfrm>
            <a:off x="0" y="457200"/>
            <a:ext cx="1905000" cy="6252865"/>
          </a:xfrm>
          <a:prstGeom prst="flowChartProcess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AutoShape 4"/>
          <p:cNvSpPr>
            <a:spLocks noChangeArrowheads="1"/>
          </p:cNvSpPr>
          <p:nvPr/>
        </p:nvSpPr>
        <p:spPr bwMode="auto">
          <a:xfrm>
            <a:off x="0" y="-152400"/>
            <a:ext cx="9144000" cy="762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200">
              <a:solidFill>
                <a:srgbClr val="FFFF99"/>
              </a:solidFill>
            </a:endParaRP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1828800" y="5486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0" y="31083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0" name="Rectangle 9"/>
          <p:cNvSpPr>
            <a:spLocks noChangeArrowheads="1"/>
          </p:cNvSpPr>
          <p:nvPr/>
        </p:nvSpPr>
        <p:spPr bwMode="auto">
          <a:xfrm>
            <a:off x="0" y="31083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1" name="Rectangle 10"/>
          <p:cNvSpPr>
            <a:spLocks noChangeArrowheads="1"/>
          </p:cNvSpPr>
          <p:nvPr/>
        </p:nvSpPr>
        <p:spPr bwMode="auto">
          <a:xfrm>
            <a:off x="7391400" y="2898775"/>
            <a:ext cx="1219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08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3" name="Rectangle 12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4" name="Text Box 13"/>
          <p:cNvSpPr txBox="1">
            <a:spLocks noChangeArrowheads="1"/>
          </p:cNvSpPr>
          <p:nvPr/>
        </p:nvSpPr>
        <p:spPr bwMode="auto">
          <a:xfrm>
            <a:off x="304800" y="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Tiết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24</a:t>
            </a:r>
            <a:r>
              <a:rPr lang="en-US" sz="2400" dirty="0">
                <a:latin typeface="Times New Roman" pitchFamily="18" charset="0"/>
              </a:rPr>
              <a:t>: 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</a:rPr>
              <a:t>MỘT SỐ BÀI TOÁN VỀ ĐẠI LƯỢNG TỈ LỆ THUẬN</a:t>
            </a:r>
          </a:p>
        </p:txBody>
      </p:sp>
      <p:sp>
        <p:nvSpPr>
          <p:cNvPr id="3085" name="Text Box 14"/>
          <p:cNvSpPr txBox="1">
            <a:spLocks noChangeArrowheads="1"/>
          </p:cNvSpPr>
          <p:nvPr/>
        </p:nvSpPr>
        <p:spPr bwMode="auto">
          <a:xfrm>
            <a:off x="0" y="4572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 dirty="0" smtClean="0">
                <a:solidFill>
                  <a:srgbClr val="0000CC"/>
                </a:solidFill>
                <a:latin typeface="Times New Roman" pitchFamily="18" charset="0"/>
              </a:rPr>
              <a:t>2. </a:t>
            </a:r>
            <a:r>
              <a:rPr lang="en-US" sz="2400" u="sng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400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0000CC"/>
                </a:solidFill>
                <a:latin typeface="Times New Roman" pitchFamily="18" charset="0"/>
              </a:rPr>
              <a:t>toán</a:t>
            </a:r>
            <a:r>
              <a:rPr lang="en-US" sz="2400" u="sng" dirty="0">
                <a:solidFill>
                  <a:srgbClr val="0000CC"/>
                </a:solidFill>
                <a:latin typeface="Times New Roman" pitchFamily="18" charset="0"/>
              </a:rPr>
              <a:t> 2</a:t>
            </a:r>
          </a:p>
        </p:txBody>
      </p:sp>
      <p:sp>
        <p:nvSpPr>
          <p:cNvPr id="3086" name="Line 20"/>
          <p:cNvSpPr>
            <a:spLocks noChangeShapeType="1"/>
          </p:cNvSpPr>
          <p:nvPr/>
        </p:nvSpPr>
        <p:spPr bwMode="auto">
          <a:xfrm>
            <a:off x="1905000" y="533400"/>
            <a:ext cx="0" cy="6324600"/>
          </a:xfrm>
          <a:prstGeom prst="line">
            <a:avLst/>
          </a:prstGeom>
          <a:noFill/>
          <a:ln w="9525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1" name="Text Box 21"/>
          <p:cNvSpPr txBox="1">
            <a:spLocks noChangeArrowheads="1"/>
          </p:cNvSpPr>
          <p:nvPr/>
        </p:nvSpPr>
        <p:spPr bwMode="auto">
          <a:xfrm>
            <a:off x="0" y="993775"/>
            <a:ext cx="182880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Cho: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sym typeface="Symbol" pitchFamily="18" charset="2"/>
              </a:rPr>
              <a:t>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ABC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có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số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đo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</a:rPr>
              <a:t>góc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</a:rPr>
              <a:t>lần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</a:rPr>
              <a:t> lượt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tỉ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lệ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với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1; 2; 3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</a:rPr>
              <a:t>.</a:t>
            </a:r>
            <a:endParaRPr lang="en-US" sz="2400" dirty="0">
              <a:solidFill>
                <a:srgbClr val="FF0066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Hỏi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Số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đo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các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góc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của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</a:p>
          <a:p>
            <a:pPr marL="342900" indent="-342900">
              <a:spcBef>
                <a:spcPct val="50000"/>
              </a:spcBef>
              <a:buFont typeface="Symbol"/>
              <a:buChar char="D"/>
            </a:pP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</a:rPr>
              <a:t>ABC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? Nhắc </a:t>
            </a:r>
            <a:r>
              <a:rPr lang="vi-VN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lại định lý về tổng ba góc của tam giác? </a:t>
            </a:r>
            <a:endParaRPr lang="vi-VN" sz="2400" dirty="0">
              <a:ea typeface="Arial"/>
              <a:cs typeface="Times New Roman"/>
            </a:endParaRPr>
          </a:p>
          <a:p>
            <a:pPr marL="342900" indent="-342900">
              <a:spcBef>
                <a:spcPct val="50000"/>
              </a:spcBef>
              <a:buFont typeface="Symbol"/>
              <a:buChar char="D"/>
            </a:pPr>
            <a:endParaRPr lang="en-US" sz="2400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66584" name="Text Box 24"/>
          <p:cNvSpPr txBox="1">
            <a:spLocks noChangeArrowheads="1"/>
          </p:cNvSpPr>
          <p:nvPr/>
        </p:nvSpPr>
        <p:spPr bwMode="auto">
          <a:xfrm>
            <a:off x="5267325" y="447675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u="sng">
                <a:solidFill>
                  <a:srgbClr val="FF0066"/>
                </a:solidFill>
                <a:latin typeface="Times New Roman" pitchFamily="18" charset="0"/>
              </a:rPr>
              <a:t>Giải</a:t>
            </a:r>
          </a:p>
        </p:txBody>
      </p:sp>
      <p:grpSp>
        <p:nvGrpSpPr>
          <p:cNvPr id="2" name="Group 186"/>
          <p:cNvGrpSpPr>
            <a:grpSpLocks/>
          </p:cNvGrpSpPr>
          <p:nvPr/>
        </p:nvGrpSpPr>
        <p:grpSpPr bwMode="auto">
          <a:xfrm>
            <a:off x="1981200" y="2520952"/>
            <a:ext cx="6248400" cy="2124076"/>
            <a:chOff x="1344" y="2002"/>
            <a:chExt cx="3936" cy="1338"/>
          </a:xfrm>
        </p:grpSpPr>
        <p:sp>
          <p:nvSpPr>
            <p:cNvPr id="3137" name="Text Box 16"/>
            <p:cNvSpPr txBox="1">
              <a:spLocks noChangeArrowheads="1"/>
            </p:cNvSpPr>
            <p:nvPr/>
          </p:nvSpPr>
          <p:spPr bwMode="auto">
            <a:xfrm>
              <a:off x="1344" y="2002"/>
              <a:ext cx="3936" cy="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 smtClean="0">
                  <a:latin typeface="Times New Roman" pitchFamily="18" charset="0"/>
                </a:rPr>
                <a:t>Vì</a:t>
              </a:r>
              <a:r>
                <a:rPr lang="en-US" sz="2400" dirty="0" smtClean="0">
                  <a:latin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</a:rPr>
                <a:t>tổng</a:t>
              </a:r>
              <a:r>
                <a:rPr lang="en-US" sz="2400" dirty="0" smtClean="0">
                  <a:latin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</a:rPr>
                <a:t>ba</a:t>
              </a:r>
              <a:r>
                <a:rPr lang="en-US" sz="2400" dirty="0" smtClean="0">
                  <a:latin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</a:rPr>
                <a:t>góc</a:t>
              </a:r>
              <a:r>
                <a:rPr lang="en-US" sz="2400" dirty="0" smtClean="0">
                  <a:latin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</a:rPr>
                <a:t>của</a:t>
              </a:r>
              <a:r>
                <a:rPr lang="en-US" sz="2400" dirty="0" smtClean="0">
                  <a:latin typeface="Times New Roman" pitchFamily="18" charset="0"/>
                </a:rPr>
                <a:t> tam </a:t>
              </a:r>
              <a:r>
                <a:rPr lang="en-US" sz="2400" dirty="0" err="1" smtClean="0">
                  <a:latin typeface="Times New Roman" pitchFamily="18" charset="0"/>
                </a:rPr>
                <a:t>giác</a:t>
              </a:r>
              <a:r>
                <a:rPr lang="en-US" sz="2400" dirty="0" smtClean="0">
                  <a:latin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</a:rPr>
                <a:t>bằng</a:t>
              </a:r>
              <a:r>
                <a:rPr lang="en-US" sz="2400" dirty="0" smtClean="0">
                  <a:latin typeface="Times New Roman" pitchFamily="18" charset="0"/>
                </a:rPr>
                <a:t>  180 </a:t>
              </a:r>
              <a:r>
                <a:rPr lang="en-US" sz="2400" baseline="30000" dirty="0" smtClean="0">
                  <a:latin typeface="Times New Roman" pitchFamily="18" charset="0"/>
                </a:rPr>
                <a:t>0</a:t>
              </a:r>
              <a:endParaRPr lang="en-US" sz="2400" dirty="0" smtClean="0">
                <a:latin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Times New Roman" pitchFamily="18" charset="0"/>
                </a:rPr>
                <a:t> Theo </a:t>
              </a:r>
              <a:r>
                <a:rPr lang="en-US" sz="2400" dirty="0" err="1" smtClean="0">
                  <a:latin typeface="Times New Roman" pitchFamily="18" charset="0"/>
                </a:rPr>
                <a:t>tính</a:t>
              </a:r>
              <a:r>
                <a:rPr lang="en-US" sz="2400" dirty="0" smtClean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chất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của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dãy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tỉ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số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bằng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nhau</a:t>
              </a:r>
              <a:r>
                <a:rPr lang="en-US" sz="2400" dirty="0">
                  <a:latin typeface="Times New Roman" pitchFamily="18" charset="0"/>
                </a:rPr>
                <a:t> ta </a:t>
              </a:r>
              <a:r>
                <a:rPr lang="en-US" sz="2400" dirty="0" err="1">
                  <a:latin typeface="Times New Roman" pitchFamily="18" charset="0"/>
                </a:rPr>
                <a:t>có</a:t>
              </a:r>
              <a:r>
                <a:rPr lang="en-US" sz="2400" dirty="0">
                  <a:latin typeface="Times New Roman" pitchFamily="18" charset="0"/>
                </a:rPr>
                <a:t>: </a:t>
              </a:r>
            </a:p>
            <a:p>
              <a:pPr>
                <a:spcBef>
                  <a:spcPct val="50000"/>
                </a:spcBef>
              </a:pPr>
              <a:endParaRPr lang="en-US" sz="2400" dirty="0">
                <a:latin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endParaRPr lang="en-US" sz="2400" dirty="0">
                <a:latin typeface="Times New Roman" pitchFamily="18" charset="0"/>
              </a:endParaRPr>
            </a:p>
          </p:txBody>
        </p:sp>
        <p:graphicFrame>
          <p:nvGraphicFramePr>
            <p:cNvPr id="3075" name="Object 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24130236"/>
                </p:ext>
              </p:extLst>
            </p:nvPr>
          </p:nvGraphicFramePr>
          <p:xfrm>
            <a:off x="1510" y="2671"/>
            <a:ext cx="2725" cy="4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8" name="Equation" r:id="rId4" imgW="2298600" imgH="419040" progId="">
                    <p:embed/>
                  </p:oleObj>
                </mc:Choice>
                <mc:Fallback>
                  <p:oleObj name="Equation" r:id="rId4" imgW="2298600" imgH="419040" progId="">
                    <p:embed/>
                    <p:pic>
                      <p:nvPicPr>
                        <p:cNvPr id="0" name="Object 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10" y="2671"/>
                          <a:ext cx="2725" cy="4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15" name="Text Box 15"/>
          <p:cNvSpPr txBox="1">
            <a:spLocks noChangeArrowheads="1"/>
          </p:cNvSpPr>
          <p:nvPr/>
        </p:nvSpPr>
        <p:spPr bwMode="auto">
          <a:xfrm>
            <a:off x="1981200" y="762000"/>
            <a:ext cx="7162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đo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góc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</a:rPr>
              <a:t>  ∆ABC </a:t>
            </a:r>
            <a:r>
              <a:rPr lang="en-US" sz="2400" dirty="0" err="1" smtClean="0">
                <a:latin typeface="Times New Roman" pitchFamily="18" charset="0"/>
              </a:rPr>
              <a:t>lần</a:t>
            </a:r>
            <a:r>
              <a:rPr lang="en-US" sz="2400" dirty="0" smtClean="0">
                <a:latin typeface="Times New Roman" pitchFamily="18" charset="0"/>
              </a:rPr>
              <a:t> lượt </a:t>
            </a:r>
            <a:r>
              <a:rPr lang="en-US" sz="2400" dirty="0" err="1">
                <a:latin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</a:rPr>
              <a:t>:   A, B, </a:t>
            </a:r>
            <a:r>
              <a:rPr lang="en-US" sz="2400" dirty="0" smtClean="0">
                <a:latin typeface="Times New Roman" pitchFamily="18" charset="0"/>
              </a:rPr>
              <a:t>C</a:t>
            </a:r>
            <a:endParaRPr lang="en-US" sz="24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Do </a:t>
            </a:r>
            <a:r>
              <a:rPr lang="en-US" sz="2400" dirty="0" err="1">
                <a:latin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góc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</a:rPr>
              <a:t>  ∆ABC </a:t>
            </a:r>
            <a:r>
              <a:rPr lang="en-US" sz="2400" dirty="0" err="1" smtClean="0">
                <a:latin typeface="Times New Roman" pitchFamily="18" charset="0"/>
              </a:rPr>
              <a:t>lần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</a:rPr>
              <a:t>lượt </a:t>
            </a:r>
            <a:r>
              <a:rPr lang="en-US" sz="2400" dirty="0" err="1">
                <a:latin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lệ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</a:rPr>
              <a:t> 1; 2; 3. </a:t>
            </a:r>
            <a:r>
              <a:rPr lang="en-US" sz="2400" dirty="0" err="1">
                <a:latin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</a:rPr>
              <a:t>:</a:t>
            </a:r>
          </a:p>
        </p:txBody>
      </p:sp>
      <p:graphicFrame>
        <p:nvGraphicFramePr>
          <p:cNvPr id="3074" name="Object 19"/>
          <p:cNvGraphicFramePr>
            <a:graphicFrameLocks noChangeAspect="1"/>
          </p:cNvGraphicFramePr>
          <p:nvPr/>
        </p:nvGraphicFramePr>
        <p:xfrm>
          <a:off x="3962400" y="1781175"/>
          <a:ext cx="138588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Equation" r:id="rId6" imgW="736560" imgH="393480" progId="">
                  <p:embed/>
                </p:oleObj>
              </mc:Choice>
              <mc:Fallback>
                <p:oleObj name="Equation" r:id="rId6" imgW="736560" imgH="39348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781175"/>
                        <a:ext cx="1385888" cy="741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731" name="Rectangle 171"/>
          <p:cNvSpPr>
            <a:spLocks noChangeArrowheads="1"/>
          </p:cNvSpPr>
          <p:nvPr/>
        </p:nvSpPr>
        <p:spPr bwMode="auto">
          <a:xfrm>
            <a:off x="1901825" y="6248400"/>
            <a:ext cx="6885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Vậy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số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đo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</a:rPr>
              <a:t>góc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</a:rPr>
              <a:t> ∆ABC 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</a:rPr>
              <a:t>lần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lượt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là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: 30</a:t>
            </a:r>
            <a:r>
              <a:rPr lang="en-US" sz="2400" baseline="30000" dirty="0">
                <a:solidFill>
                  <a:srgbClr val="FF0066"/>
                </a:solidFill>
                <a:latin typeface="Times New Roman" pitchFamily="18" charset="0"/>
              </a:rPr>
              <a:t>0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; 60</a:t>
            </a:r>
            <a:r>
              <a:rPr lang="en-US" sz="2400" baseline="30000" dirty="0">
                <a:solidFill>
                  <a:srgbClr val="FF0066"/>
                </a:solidFill>
                <a:latin typeface="Times New Roman" pitchFamily="18" charset="0"/>
              </a:rPr>
              <a:t>0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; 90</a:t>
            </a:r>
            <a:r>
              <a:rPr lang="en-US" sz="2400" baseline="30000" dirty="0">
                <a:solidFill>
                  <a:srgbClr val="FF0066"/>
                </a:solidFill>
                <a:latin typeface="Times New Roman" pitchFamily="18" charset="0"/>
              </a:rPr>
              <a:t>0</a:t>
            </a:r>
            <a:endParaRPr lang="en-US" sz="2400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095" name="Text Box 159"/>
          <p:cNvSpPr txBox="1">
            <a:spLocks noChangeArrowheads="1"/>
          </p:cNvSpPr>
          <p:nvPr/>
        </p:nvSpPr>
        <p:spPr bwMode="auto">
          <a:xfrm>
            <a:off x="2209800" y="4343400"/>
            <a:ext cx="3352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Do </a:t>
            </a:r>
            <a:r>
              <a:rPr lang="en-US" sz="2400" dirty="0" err="1">
                <a:latin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</a:rPr>
              <a:t>: A  = 30</a:t>
            </a:r>
            <a:r>
              <a:rPr lang="en-US" sz="2400" baseline="30000" dirty="0">
                <a:latin typeface="Times New Roman" pitchFamily="18" charset="0"/>
              </a:rPr>
              <a:t>0</a:t>
            </a:r>
            <a:r>
              <a:rPr lang="en-US" sz="2400" dirty="0">
                <a:latin typeface="Times New Roman" pitchFamily="18" charset="0"/>
              </a:rPr>
              <a:t>.1= 30</a:t>
            </a:r>
            <a:r>
              <a:rPr lang="en-US" sz="2400" baseline="30000" dirty="0">
                <a:latin typeface="Times New Roman" pitchFamily="18" charset="0"/>
              </a:rPr>
              <a:t>0</a:t>
            </a:r>
            <a:endParaRPr lang="en-US" sz="24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</a:rPr>
              <a:t>            B </a:t>
            </a:r>
            <a:r>
              <a:rPr lang="en-US" sz="2400" dirty="0">
                <a:latin typeface="Times New Roman" pitchFamily="18" charset="0"/>
              </a:rPr>
              <a:t>= 30</a:t>
            </a:r>
            <a:r>
              <a:rPr lang="en-US" sz="2400" baseline="30000" dirty="0">
                <a:latin typeface="Times New Roman" pitchFamily="18" charset="0"/>
              </a:rPr>
              <a:t>0</a:t>
            </a:r>
            <a:r>
              <a:rPr lang="en-US" sz="2400" dirty="0">
                <a:latin typeface="Times New Roman" pitchFamily="18" charset="0"/>
              </a:rPr>
              <a:t>. 2 = 60</a:t>
            </a:r>
            <a:r>
              <a:rPr lang="en-US" sz="2400" baseline="30000" dirty="0">
                <a:latin typeface="Times New Roman" pitchFamily="18" charset="0"/>
              </a:rPr>
              <a:t>0</a:t>
            </a:r>
            <a:endParaRPr lang="en-US" sz="24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</a:rPr>
              <a:t>            C </a:t>
            </a:r>
            <a:r>
              <a:rPr lang="en-US" sz="2400" dirty="0">
                <a:latin typeface="Times New Roman" pitchFamily="18" charset="0"/>
              </a:rPr>
              <a:t>= 30</a:t>
            </a:r>
            <a:r>
              <a:rPr lang="en-US" sz="2400" baseline="30000" dirty="0">
                <a:latin typeface="Times New Roman" pitchFamily="18" charset="0"/>
              </a:rPr>
              <a:t>0</a:t>
            </a:r>
            <a:r>
              <a:rPr lang="en-US" sz="2400" dirty="0">
                <a:latin typeface="Times New Roman" pitchFamily="18" charset="0"/>
              </a:rPr>
              <a:t>. 3 = 90</a:t>
            </a:r>
            <a:r>
              <a:rPr lang="en-US" sz="2400" baseline="30000" dirty="0">
                <a:latin typeface="Times New Roman" pitchFamily="18" charset="0"/>
              </a:rPr>
              <a:t>0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6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6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81" grpId="0"/>
      <p:bldP spid="66584" grpId="0"/>
      <p:bldP spid="3115" grpId="0"/>
      <p:bldP spid="66731" grpId="0"/>
      <p:bldP spid="30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381000"/>
            <a:ext cx="3159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u="sng" dirty="0" err="1">
                <a:solidFill>
                  <a:srgbClr val="0000FF"/>
                </a:solidFill>
                <a:latin typeface="Arial" charset="0"/>
              </a:rPr>
              <a:t>Bài</a:t>
            </a:r>
            <a:r>
              <a:rPr lang="en-US" sz="2400" b="1" u="sng" dirty="0">
                <a:solidFill>
                  <a:srgbClr val="0000FF"/>
                </a:solidFill>
                <a:latin typeface="Arial" charset="0"/>
              </a:rPr>
              <a:t> 8 </a:t>
            </a:r>
            <a:r>
              <a:rPr lang="en-US" sz="2400" b="1" u="sng" dirty="0" err="1">
                <a:solidFill>
                  <a:srgbClr val="0000FF"/>
                </a:solidFill>
                <a:latin typeface="Arial" charset="0"/>
              </a:rPr>
              <a:t>trang</a:t>
            </a:r>
            <a:r>
              <a:rPr lang="en-US" sz="2400" b="1" u="sng" dirty="0">
                <a:solidFill>
                  <a:srgbClr val="0000FF"/>
                </a:solidFill>
                <a:latin typeface="Arial" charset="0"/>
              </a:rPr>
              <a:t> 56 (SGK)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842665"/>
            <a:ext cx="845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</a:rPr>
              <a:t>Học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sinh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của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ba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lớp</a:t>
            </a:r>
            <a:r>
              <a:rPr lang="en-US" sz="2400" b="1" dirty="0">
                <a:solidFill>
                  <a:srgbClr val="0000FF"/>
                </a:solidFill>
              </a:rPr>
              <a:t> 7 </a:t>
            </a:r>
            <a:r>
              <a:rPr lang="en-US" sz="2400" b="1" dirty="0" err="1">
                <a:solidFill>
                  <a:srgbClr val="0000FF"/>
                </a:solidFill>
              </a:rPr>
              <a:t>cần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phải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trồng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và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chăm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sóc</a:t>
            </a:r>
            <a:r>
              <a:rPr lang="en-US" sz="2400" b="1" dirty="0">
                <a:solidFill>
                  <a:srgbClr val="0000FF"/>
                </a:solidFill>
              </a:rPr>
              <a:t> 24 </a:t>
            </a:r>
            <a:r>
              <a:rPr lang="en-US" sz="2400" b="1" dirty="0" err="1">
                <a:solidFill>
                  <a:srgbClr val="0000FF"/>
                </a:solidFill>
              </a:rPr>
              <a:t>cây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xanh</a:t>
            </a:r>
            <a:r>
              <a:rPr lang="en-US" sz="2400" b="1" dirty="0">
                <a:solidFill>
                  <a:srgbClr val="0000FF"/>
                </a:solidFill>
              </a:rPr>
              <a:t>. </a:t>
            </a:r>
            <a:r>
              <a:rPr lang="en-US" sz="2400" b="1" dirty="0" err="1">
                <a:solidFill>
                  <a:srgbClr val="0000FF"/>
                </a:solidFill>
              </a:rPr>
              <a:t>Lớp</a:t>
            </a:r>
            <a:r>
              <a:rPr lang="en-US" sz="2400" b="1" dirty="0">
                <a:solidFill>
                  <a:srgbClr val="0000FF"/>
                </a:solidFill>
              </a:rPr>
              <a:t> 7A </a:t>
            </a:r>
            <a:r>
              <a:rPr lang="en-US" sz="2400" b="1" dirty="0" err="1">
                <a:solidFill>
                  <a:srgbClr val="0000FF"/>
                </a:solidFill>
              </a:rPr>
              <a:t>có</a:t>
            </a:r>
            <a:r>
              <a:rPr lang="en-US" sz="2400" b="1" dirty="0">
                <a:solidFill>
                  <a:srgbClr val="0000FF"/>
                </a:solidFill>
              </a:rPr>
              <a:t> 32 </a:t>
            </a:r>
            <a:r>
              <a:rPr lang="en-US" sz="2400" b="1" dirty="0" err="1">
                <a:solidFill>
                  <a:srgbClr val="0000FF"/>
                </a:solidFill>
              </a:rPr>
              <a:t>học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sinh</a:t>
            </a:r>
            <a:r>
              <a:rPr lang="en-US" sz="2400" b="1" dirty="0">
                <a:solidFill>
                  <a:srgbClr val="0000FF"/>
                </a:solidFill>
              </a:rPr>
              <a:t>, </a:t>
            </a:r>
            <a:r>
              <a:rPr lang="en-US" sz="2400" b="1" dirty="0" err="1">
                <a:solidFill>
                  <a:srgbClr val="0000FF"/>
                </a:solidFill>
              </a:rPr>
              <a:t>lớp</a:t>
            </a:r>
            <a:r>
              <a:rPr lang="en-US" sz="2400" b="1" dirty="0">
                <a:solidFill>
                  <a:srgbClr val="0000FF"/>
                </a:solidFill>
              </a:rPr>
              <a:t> 7B </a:t>
            </a:r>
            <a:r>
              <a:rPr lang="en-US" sz="2400" b="1" dirty="0" err="1">
                <a:solidFill>
                  <a:srgbClr val="0000FF"/>
                </a:solidFill>
              </a:rPr>
              <a:t>có</a:t>
            </a:r>
            <a:r>
              <a:rPr lang="en-US" sz="2400" b="1" dirty="0">
                <a:solidFill>
                  <a:srgbClr val="0000FF"/>
                </a:solidFill>
              </a:rPr>
              <a:t> 28 </a:t>
            </a:r>
            <a:r>
              <a:rPr lang="en-US" sz="2400" b="1" dirty="0" err="1">
                <a:solidFill>
                  <a:srgbClr val="0000FF"/>
                </a:solidFill>
              </a:rPr>
              <a:t>học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sinh</a:t>
            </a:r>
            <a:r>
              <a:rPr lang="en-US" sz="2400" b="1" dirty="0">
                <a:solidFill>
                  <a:srgbClr val="0000FF"/>
                </a:solidFill>
              </a:rPr>
              <a:t>, </a:t>
            </a:r>
            <a:r>
              <a:rPr lang="en-US" sz="2400" b="1" dirty="0" err="1">
                <a:solidFill>
                  <a:srgbClr val="0000FF"/>
                </a:solidFill>
              </a:rPr>
              <a:t>lớp</a:t>
            </a:r>
            <a:r>
              <a:rPr lang="en-US" sz="2400" b="1" dirty="0">
                <a:solidFill>
                  <a:srgbClr val="0000FF"/>
                </a:solidFill>
              </a:rPr>
              <a:t> 7C </a:t>
            </a:r>
            <a:r>
              <a:rPr lang="en-US" sz="2400" b="1" dirty="0" err="1">
                <a:solidFill>
                  <a:srgbClr val="0000FF"/>
                </a:solidFill>
              </a:rPr>
              <a:t>có</a:t>
            </a:r>
            <a:r>
              <a:rPr lang="en-US" sz="2400" b="1" dirty="0">
                <a:solidFill>
                  <a:srgbClr val="0000FF"/>
                </a:solidFill>
              </a:rPr>
              <a:t> 36 </a:t>
            </a:r>
            <a:r>
              <a:rPr lang="en-US" sz="2400" b="1" dirty="0" err="1">
                <a:solidFill>
                  <a:srgbClr val="0000FF"/>
                </a:solidFill>
              </a:rPr>
              <a:t>học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sinh</a:t>
            </a:r>
            <a:r>
              <a:rPr lang="en-US" sz="2400" b="1" dirty="0">
                <a:solidFill>
                  <a:srgbClr val="0000FF"/>
                </a:solidFill>
              </a:rPr>
              <a:t>. </a:t>
            </a:r>
            <a:r>
              <a:rPr lang="en-US" sz="2400" b="1" dirty="0" err="1">
                <a:solidFill>
                  <a:srgbClr val="0000FF"/>
                </a:solidFill>
              </a:rPr>
              <a:t>Hỏi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mỗi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lớp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phải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trồng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và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chăm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sóc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bao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nhiêu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cây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xanh</a:t>
            </a:r>
            <a:r>
              <a:rPr lang="en-US" sz="2400" b="1" dirty="0">
                <a:solidFill>
                  <a:srgbClr val="0000FF"/>
                </a:solidFill>
              </a:rPr>
              <a:t>, </a:t>
            </a:r>
            <a:r>
              <a:rPr lang="en-US" sz="2400" b="1" dirty="0" err="1">
                <a:solidFill>
                  <a:srgbClr val="0000FF"/>
                </a:solidFill>
              </a:rPr>
              <a:t>biết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rằng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số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cây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xanh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tỉ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lệ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với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số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học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sinh</a:t>
            </a:r>
            <a:r>
              <a:rPr lang="en-US" sz="2400" b="1" dirty="0">
                <a:solidFill>
                  <a:srgbClr val="0000FF"/>
                </a:solidFill>
              </a:rPr>
              <a:t> ?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2412325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/>
              <a:t>Giải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194896"/>
              </p:ext>
            </p:extLst>
          </p:nvPr>
        </p:nvGraphicFramePr>
        <p:xfrm>
          <a:off x="1981200" y="4114800"/>
          <a:ext cx="3810000" cy="800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r:id="rId3" imgW="2501900" imgH="406400" progId="Equation.DSMT4">
                  <p:embed/>
                </p:oleObj>
              </mc:Choice>
              <mc:Fallback>
                <p:oleObj r:id="rId3" imgW="2501900" imgH="406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114800"/>
                        <a:ext cx="3810000" cy="8001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635849"/>
              </p:ext>
            </p:extLst>
          </p:nvPr>
        </p:nvGraphicFramePr>
        <p:xfrm>
          <a:off x="2051032" y="4983436"/>
          <a:ext cx="276974" cy="607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r:id="rId5" imgW="152202" imgH="405872" progId="Equation.DSMT4">
                  <p:embed/>
                </p:oleObj>
              </mc:Choice>
              <mc:Fallback>
                <p:oleObj r:id="rId5" imgW="152202" imgH="40587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32" y="4983436"/>
                        <a:ext cx="276974" cy="6076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053708" y="2504659"/>
            <a:ext cx="8090292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Gọi số cây trồng của các lớp 7A, 7B, 7C lần lượt là: x, y, z</a:t>
            </a:r>
            <a:endParaRPr kumimoji="0" lang="vi-V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Theo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ra ta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: x + y + z = 24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x,y</a:t>
            </a:r>
            <a:r>
              <a:rPr lang="fr-FR" sz="2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, z </a:t>
            </a:r>
            <a:r>
              <a:rPr lang="fr-FR" sz="2400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lần</a:t>
            </a:r>
            <a:r>
              <a:rPr lang="fr-FR" sz="2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lượt</a:t>
            </a:r>
            <a:r>
              <a:rPr lang="fr-FR" sz="2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tỷ</a:t>
            </a:r>
            <a:r>
              <a:rPr lang="fr-FR" sz="2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lệ</a:t>
            </a:r>
            <a:r>
              <a:rPr lang="fr-FR" sz="2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lang="fr-FR" sz="2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32, 28 </a:t>
            </a:r>
            <a:r>
              <a:rPr lang="fr-FR" sz="2400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fr-FR" sz="2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36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Nên</a:t>
            </a:r>
            <a:endParaRPr kumimoji="0" lang="vi-V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457201" y="5056409"/>
            <a:ext cx="17323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Suy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x =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2245443" y="5056409"/>
            <a:ext cx="57773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32 = 8 ;    y = 7   ;   z =  9</a:t>
            </a:r>
            <a:endParaRPr kumimoji="0" lang="vi-V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Vậy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trồng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lớp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7A, 7B, 7C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thứ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8, 7 , 9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3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"/>
            <a:ext cx="9144000" cy="59436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767871"/>
              </p:ext>
            </p:extLst>
          </p:nvPr>
        </p:nvGraphicFramePr>
        <p:xfrm>
          <a:off x="304800" y="5562600"/>
          <a:ext cx="85344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4400"/>
              </a:tblGrid>
              <a:tr h="114300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Để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giữ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cho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môi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trường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trong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lành</a:t>
                      </a:r>
                      <a:r>
                        <a:rPr lang="en-US" sz="2400" baseline="0" dirty="0" smtClean="0"/>
                        <a:t>. </a:t>
                      </a:r>
                      <a:r>
                        <a:rPr lang="en-US" sz="2400" dirty="0" err="1" smtClean="0"/>
                        <a:t>Bác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Hồ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đã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phát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động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phong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trào</a:t>
                      </a:r>
                      <a:r>
                        <a:rPr lang="en-US" sz="2400" baseline="0" dirty="0" smtClean="0"/>
                        <a:t> “ </a:t>
                      </a:r>
                      <a:r>
                        <a:rPr lang="en-US" sz="2400" baseline="0" dirty="0" err="1" smtClean="0"/>
                        <a:t>tết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trồng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cây</a:t>
                      </a:r>
                      <a:r>
                        <a:rPr lang="en-US" sz="2400" baseline="0" dirty="0" smtClean="0"/>
                        <a:t>”  </a:t>
                      </a:r>
                      <a:r>
                        <a:rPr lang="en-US" sz="2400" baseline="0" dirty="0" err="1" smtClean="0"/>
                        <a:t>năm</a:t>
                      </a:r>
                      <a:r>
                        <a:rPr lang="en-US" sz="2400" baseline="0" dirty="0" smtClean="0"/>
                        <a:t> 1960</a:t>
                      </a:r>
                    </a:p>
                    <a:p>
                      <a:r>
                        <a:rPr lang="en-US" sz="2400" baseline="0" dirty="0" err="1" smtClean="0"/>
                        <a:t>Ảnh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bác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cùng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tham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gia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phong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trào</a:t>
                      </a:r>
                      <a:r>
                        <a:rPr lang="en-US" sz="2400" baseline="0" dirty="0" smtClean="0"/>
                        <a:t>  </a:t>
                      </a:r>
                      <a:r>
                        <a:rPr lang="en-US" sz="2400" baseline="0" dirty="0" err="1" smtClean="0"/>
                        <a:t>năm</a:t>
                      </a:r>
                      <a:r>
                        <a:rPr lang="en-US" sz="2400" baseline="0" dirty="0" smtClean="0"/>
                        <a:t> 1969</a:t>
                      </a:r>
                      <a:endParaRPr lang="vi-VN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31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1239</Words>
  <Application>Microsoft Office PowerPoint</Application>
  <PresentationFormat>On-screen Show (4:3)</PresentationFormat>
  <Paragraphs>131</Paragraphs>
  <Slides>13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Office Theme</vt:lpstr>
      <vt:lpstr>Default Design</vt:lpstr>
      <vt:lpstr>Equation</vt:lpstr>
      <vt:lpstr>MathType 6.0 Equation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Tạm biệt và hẹn gặp lại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Windows User</cp:lastModifiedBy>
  <cp:revision>48</cp:revision>
  <dcterms:created xsi:type="dcterms:W3CDTF">2006-08-16T00:00:00Z</dcterms:created>
  <dcterms:modified xsi:type="dcterms:W3CDTF">2019-11-07T03:51:22Z</dcterms:modified>
</cp:coreProperties>
</file>